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7"/>
  </p:notesMasterIdLst>
  <p:sldIdLst>
    <p:sldId id="398" r:id="rId3"/>
    <p:sldId id="399" r:id="rId4"/>
    <p:sldId id="400" r:id="rId5"/>
    <p:sldId id="2857" r:id="rId6"/>
    <p:sldId id="2858" r:id="rId7"/>
    <p:sldId id="843" r:id="rId8"/>
    <p:sldId id="842" r:id="rId9"/>
    <p:sldId id="2859" r:id="rId10"/>
    <p:sldId id="2860" r:id="rId11"/>
    <p:sldId id="2861" r:id="rId12"/>
    <p:sldId id="2862" r:id="rId13"/>
    <p:sldId id="2863" r:id="rId14"/>
    <p:sldId id="2864" r:id="rId15"/>
    <p:sldId id="2865" r:id="rId16"/>
    <p:sldId id="845" r:id="rId17"/>
    <p:sldId id="2866" r:id="rId18"/>
    <p:sldId id="2867" r:id="rId19"/>
    <p:sldId id="2868" r:id="rId20"/>
    <p:sldId id="846" r:id="rId21"/>
    <p:sldId id="2870" r:id="rId22"/>
    <p:sldId id="2869" r:id="rId23"/>
    <p:sldId id="855" r:id="rId24"/>
    <p:sldId id="859" r:id="rId25"/>
    <p:sldId id="812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A5A5A5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05/07/2023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05/07/2023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05/07/2023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05/07/2023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05/07/2023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05/07/2023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05/07/2023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05/07/2023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05/07/2023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_standard_library/string_h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gif"/><Relationship Id="rId4" Type="http://schemas.openxmlformats.org/officeDocument/2006/relationships/hyperlink" Target="https://www.tinkercad.com/things/gjMKyLQqaPO?sharecode=vjtzjmstlAlw1sMJDovxfPmRPUlFM1VMTGkVnZAz3A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aLIhyvorwjX?sharecode=bYKrA0leKgnx3gnWxOrTVJNkI6c0G1Jn2568wHhTXS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19AA48-16B3-BED5-C32A-C3E25CD4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2" y="853705"/>
            <a:ext cx="5206060" cy="319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0BB19025-5F3F-135A-F434-7A683C9FA2F4}"/>
              </a:ext>
            </a:extLst>
          </p:cNvPr>
          <p:cNvGrpSpPr/>
          <p:nvPr/>
        </p:nvGrpSpPr>
        <p:grpSpPr>
          <a:xfrm>
            <a:off x="479036" y="4259500"/>
            <a:ext cx="8228546" cy="835059"/>
            <a:chOff x="638714" y="1308295"/>
            <a:chExt cx="10971395" cy="1113412"/>
          </a:xfrm>
        </p:grpSpPr>
        <p:sp>
          <p:nvSpPr>
            <p:cNvPr id="19" name="Rectangle 78">
              <a:extLst>
                <a:ext uri="{FF2B5EF4-FFF2-40B4-BE49-F238E27FC236}">
                  <a16:creationId xmlns:a16="http://schemas.microsoft.com/office/drawing/2014/main" id="{3D5650F4-8F8F-AFE0-926A-3CE7F5F22069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Cada símbolo (Caractere) está mapeado em 8 bits, ou 1 byte.</a:t>
              </a:r>
            </a:p>
          </p:txBody>
        </p:sp>
        <p:sp>
          <p:nvSpPr>
            <p:cNvPr id="20" name="Pentagon 26">
              <a:extLst>
                <a:ext uri="{FF2B5EF4-FFF2-40B4-BE49-F238E27FC236}">
                  <a16:creationId xmlns:a16="http://schemas.microsoft.com/office/drawing/2014/main" id="{72B93229-D094-5EB8-C72E-606E1681120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113412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51D8F56C-CB05-9C60-6496-1829B27B001B}"/>
              </a:ext>
            </a:extLst>
          </p:cNvPr>
          <p:cNvGrpSpPr/>
          <p:nvPr/>
        </p:nvGrpSpPr>
        <p:grpSpPr>
          <a:xfrm>
            <a:off x="479036" y="5158843"/>
            <a:ext cx="8228546" cy="828819"/>
            <a:chOff x="638714" y="2617801"/>
            <a:chExt cx="10971395" cy="1105092"/>
          </a:xfrm>
        </p:grpSpPr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A8D725D-3E95-E7C3-7EBE-3CAD7810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2619839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Por isso, podemos usar o tipo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CHAR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ou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UNSIGNED</a:t>
              </a:r>
              <a:r>
                <a:rPr lang="pt-BR" b="1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CHAR</a:t>
              </a:r>
              <a:r>
                <a:rPr lang="pt-BR" b="1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como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NUMÉRICO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, ou como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SÍMBOLO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da tabela ASCII.</a:t>
              </a:r>
            </a:p>
          </p:txBody>
        </p:sp>
        <p:sp>
          <p:nvSpPr>
            <p:cNvPr id="23" name="Pentagon 19">
              <a:extLst>
                <a:ext uri="{FF2B5EF4-FFF2-40B4-BE49-F238E27FC236}">
                  <a16:creationId xmlns:a16="http://schemas.microsoft.com/office/drawing/2014/main" id="{D4BDFB11-027D-DAB1-D138-5722A4E6393F}"/>
                </a:ext>
              </a:extLst>
            </p:cNvPr>
            <p:cNvSpPr/>
            <p:nvPr/>
          </p:nvSpPr>
          <p:spPr bwMode="auto">
            <a:xfrm>
              <a:off x="638714" y="2617801"/>
              <a:ext cx="1088601" cy="1105092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A7D4E39-1089-AED8-84BC-789A4FB5F646}"/>
              </a:ext>
            </a:extLst>
          </p:cNvPr>
          <p:cNvCxnSpPr>
            <a:cxnSpLocks/>
          </p:cNvCxnSpPr>
          <p:nvPr/>
        </p:nvCxnSpPr>
        <p:spPr>
          <a:xfrm flipV="1">
            <a:off x="479036" y="5125217"/>
            <a:ext cx="8228545" cy="296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323A24E6-F811-2A7F-2BA5-41FD327C083B}"/>
              </a:ext>
            </a:extLst>
          </p:cNvPr>
          <p:cNvCxnSpPr>
            <a:cxnSpLocks/>
          </p:cNvCxnSpPr>
          <p:nvPr/>
        </p:nvCxnSpPr>
        <p:spPr>
          <a:xfrm flipV="1">
            <a:off x="479036" y="6018320"/>
            <a:ext cx="8228545" cy="296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m 54">
            <a:extLst>
              <a:ext uri="{FF2B5EF4-FFF2-40B4-BE49-F238E27FC236}">
                <a16:creationId xmlns:a16="http://schemas.microsoft.com/office/drawing/2014/main" id="{CDB1C769-0E1C-5917-21E9-0DD5012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52" y="781094"/>
            <a:ext cx="3268595" cy="32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FF67EE-6095-FE5B-46FB-4783AE61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r="1962"/>
          <a:stretch/>
        </p:blipFill>
        <p:spPr>
          <a:xfrm>
            <a:off x="143508" y="980728"/>
            <a:ext cx="8856984" cy="24749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20FB34C-94A0-C970-11BC-0610C1AA470E}"/>
              </a:ext>
            </a:extLst>
          </p:cNvPr>
          <p:cNvSpPr/>
          <p:nvPr/>
        </p:nvSpPr>
        <p:spPr>
          <a:xfrm>
            <a:off x="3697430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4472C4"/>
                </a:solidFill>
                <a:latin typeface="Gotham HTF"/>
              </a:rPr>
              <a:t>Perceba que agora usamos o 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%c 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para mostra a letra ‘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a’</a:t>
            </a:r>
          </a:p>
        </p:txBody>
      </p:sp>
      <p:sp>
        <p:nvSpPr>
          <p:cNvPr id="8" name="Flowchart: Off-page Connector 3">
            <a:extLst>
              <a:ext uri="{FF2B5EF4-FFF2-40B4-BE49-F238E27FC236}">
                <a16:creationId xmlns:a16="http://schemas.microsoft.com/office/drawing/2014/main" id="{185EE823-46BE-A35A-9BBC-9379022FBA6C}"/>
              </a:ext>
            </a:extLst>
          </p:cNvPr>
          <p:cNvSpPr/>
          <p:nvPr/>
        </p:nvSpPr>
        <p:spPr>
          <a:xfrm>
            <a:off x="3675478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0" name="Rectangle : coins arrondis 12">
            <a:extLst>
              <a:ext uri="{FF2B5EF4-FFF2-40B4-BE49-F238E27FC236}">
                <a16:creationId xmlns:a16="http://schemas.microsoft.com/office/drawing/2014/main" id="{12481D53-1120-FEC7-140D-90B87C80510A}"/>
              </a:ext>
            </a:extLst>
          </p:cNvPr>
          <p:cNvSpPr/>
          <p:nvPr/>
        </p:nvSpPr>
        <p:spPr>
          <a:xfrm>
            <a:off x="3675478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4ADAF7B-9C03-4815-EAD9-DF80AD5F6D85}"/>
              </a:ext>
            </a:extLst>
          </p:cNvPr>
          <p:cNvSpPr>
            <a:spLocks/>
          </p:cNvSpPr>
          <p:nvPr/>
        </p:nvSpPr>
        <p:spPr>
          <a:xfrm>
            <a:off x="5162408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47F59F4-24DF-C91D-9913-A0A6AF1D98EE}"/>
              </a:ext>
            </a:extLst>
          </p:cNvPr>
          <p:cNvSpPr/>
          <p:nvPr/>
        </p:nvSpPr>
        <p:spPr>
          <a:xfrm>
            <a:off x="530933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Isso porque o </a:t>
            </a:r>
            <a:r>
              <a:rPr lang="pt-BR" sz="1400" dirty="0" err="1">
                <a:solidFill>
                  <a:srgbClr val="ED7D31"/>
                </a:solidFill>
                <a:latin typeface="Gotham HTF"/>
              </a:rPr>
              <a:t>printf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 precisa saber que tipo de variável ele vai mostrar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C12633F-4ACF-F45A-FB96-B99A83AFE358}"/>
              </a:ext>
            </a:extLst>
          </p:cNvPr>
          <p:cNvSpPr/>
          <p:nvPr/>
        </p:nvSpPr>
        <p:spPr>
          <a:xfrm>
            <a:off x="6921241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Logo:</a:t>
            </a:r>
          </a:p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%</a:t>
            </a:r>
            <a:r>
              <a:rPr lang="pt-BR" sz="1400" dirty="0" err="1">
                <a:solidFill>
                  <a:srgbClr val="ED265B"/>
                </a:solidFill>
                <a:latin typeface="Gotham HTF"/>
              </a:rPr>
              <a:t>ld</a:t>
            </a:r>
            <a:r>
              <a:rPr lang="pt-BR" sz="1400" dirty="0">
                <a:solidFill>
                  <a:srgbClr val="ED265B"/>
                </a:solidFill>
                <a:latin typeface="Gotham HTF"/>
              </a:rPr>
              <a:t> para números e %c para caracteres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5FA0A03D-9DB7-F0C1-4207-D74B7E63DA52}"/>
              </a:ext>
            </a:extLst>
          </p:cNvPr>
          <p:cNvSpPr/>
          <p:nvPr/>
        </p:nvSpPr>
        <p:spPr>
          <a:xfrm>
            <a:off x="6803510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5" name="Flowchart: Off-page Connector 13">
            <a:extLst>
              <a:ext uri="{FF2B5EF4-FFF2-40B4-BE49-F238E27FC236}">
                <a16:creationId xmlns:a16="http://schemas.microsoft.com/office/drawing/2014/main" id="{4BDDA7A9-5BE9-1B37-504D-5BCC24899E14}"/>
              </a:ext>
            </a:extLst>
          </p:cNvPr>
          <p:cNvSpPr/>
          <p:nvPr/>
        </p:nvSpPr>
        <p:spPr>
          <a:xfrm>
            <a:off x="5298360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6" name="Flowchart: Off-page Connector 14">
            <a:extLst>
              <a:ext uri="{FF2B5EF4-FFF2-40B4-BE49-F238E27FC236}">
                <a16:creationId xmlns:a16="http://schemas.microsoft.com/office/drawing/2014/main" id="{0B87C78E-CA45-6FE1-55AE-8E8A3BAB2BBC}"/>
              </a:ext>
            </a:extLst>
          </p:cNvPr>
          <p:cNvSpPr/>
          <p:nvPr/>
        </p:nvSpPr>
        <p:spPr>
          <a:xfrm>
            <a:off x="6921241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0C24C72C-3679-2E05-02B6-81C0DA7BF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8" b="80030"/>
          <a:stretch/>
        </p:blipFill>
        <p:spPr bwMode="auto">
          <a:xfrm>
            <a:off x="227140" y="4293096"/>
            <a:ext cx="3264740" cy="16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6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</a:t>
            </a:r>
            <a:r>
              <a:rPr lang="pt-BR" sz="4000" b="1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printf</a:t>
            </a:r>
            <a:endParaRPr lang="pt-BR" sz="4000" b="1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49074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Como vimos, precisamos dizer pro 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printf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qual o tipo de variável ele vai mostrar. A tabela a seguir serve como uma 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cola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de 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alguns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dos principais tipos aceitos pelo 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printf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649A180-7E96-F5CA-659A-34672DD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725239"/>
              </p:ext>
            </p:extLst>
          </p:nvPr>
        </p:nvGraphicFramePr>
        <p:xfrm>
          <a:off x="479036" y="2150328"/>
          <a:ext cx="8485451" cy="3870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9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119974200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Símbolo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caractere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2465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do caractere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</a:t>
                      </a:r>
                      <a:r>
                        <a:rPr lang="pt-BR" sz="2000" dirty="0" err="1">
                          <a:latin typeface="Gotham HTF"/>
                        </a:rPr>
                        <a:t>ld</a:t>
                      </a:r>
                      <a:endParaRPr lang="pt-BR" sz="20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em </a:t>
                      </a:r>
                      <a:r>
                        <a:rPr lang="pt-BR" sz="2000" b="1" dirty="0">
                          <a:latin typeface="Gotham HTF"/>
                        </a:rPr>
                        <a:t>Hexadecimal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%.</a:t>
                      </a:r>
                      <a:r>
                        <a:rPr lang="pt-BR" sz="2000" b="1" dirty="0">
                          <a:latin typeface="Gotham HTF"/>
                        </a:rPr>
                        <a:t>n</a:t>
                      </a:r>
                      <a:r>
                        <a:rPr lang="pt-BR" sz="2000" dirty="0">
                          <a:latin typeface="Gotham HTF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 com </a:t>
                      </a:r>
                      <a:r>
                        <a:rPr lang="pt-BR" sz="2000" b="1" dirty="0">
                          <a:latin typeface="Gotham HTF"/>
                        </a:rPr>
                        <a:t>n</a:t>
                      </a:r>
                      <a:r>
                        <a:rPr lang="pt-BR" sz="2000" dirty="0">
                          <a:latin typeface="Gotham HTF"/>
                        </a:rPr>
                        <a:t> casas decimais.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String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a frase ou palavra contido na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1004530"/>
            <a:ext cx="882047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booleana chamada "</a:t>
            </a:r>
            <a:r>
              <a:rPr lang="pt-BR" sz="1600" b="0" i="0" dirty="0" err="1">
                <a:effectLst/>
                <a:latin typeface="Gotham HTF"/>
              </a:rPr>
              <a:t>isTrue</a:t>
            </a:r>
            <a:r>
              <a:rPr lang="pt-BR" sz="1600" b="0" i="0" dirty="0">
                <a:effectLst/>
                <a:latin typeface="Gotham HTF"/>
              </a:rPr>
              <a:t>" e atribua o valor </a:t>
            </a:r>
            <a:r>
              <a:rPr lang="pt-BR" sz="1600" b="0" i="0" dirty="0" err="1">
                <a:effectLst/>
                <a:latin typeface="Gotham HTF"/>
              </a:rPr>
              <a:t>true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inteira chamada "idade" e atribua o valor 25.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do tipo caractere chamada "letra" e atribua o valor 'A'.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</a:t>
            </a:r>
            <a:r>
              <a:rPr lang="pt-BR" sz="1600" b="0" i="0" dirty="0" err="1">
                <a:effectLst/>
                <a:latin typeface="Gotham HTF"/>
              </a:rPr>
              <a:t>float</a:t>
            </a:r>
            <a:r>
              <a:rPr lang="pt-BR" sz="1600" b="0" i="0" dirty="0">
                <a:effectLst/>
                <a:latin typeface="Gotham HTF"/>
              </a:rPr>
              <a:t> chamada "altura" e atribua o valor 1.75.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</a:t>
            </a:r>
            <a:r>
              <a:rPr lang="pt-BR" sz="1600" b="0" i="0" dirty="0" err="1">
                <a:effectLst/>
                <a:latin typeface="Gotham HTF"/>
              </a:rPr>
              <a:t>isTrue</a:t>
            </a:r>
            <a:r>
              <a:rPr lang="pt-BR" sz="1600" b="0" i="0" dirty="0">
                <a:effectLst/>
                <a:latin typeface="Gotham HTF"/>
              </a:rPr>
              <a:t>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"idade"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"letra"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"altura"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inteira chamada "numero1" e atribua o valor 10.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inteira chamada "numero2" e atribua o valor 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soma dos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diferença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produto dos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resultado da divisão inteira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resultado da divisão real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do tipo caractere chamada "caractere1" e atribua o valor 'X'.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do tipo caractere chamada "caractere2" e atribua o valor 'Y'.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concatenação dos valores das variáveis "caractere1" e "caractere2".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formatação de uma frase utilizando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, por exemplo: "O valor da variável idade é: 25".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Utilize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 para exibir uma mensagem de boas-vindas personalizada, incluindo o nome do usuário.</a:t>
            </a:r>
          </a:p>
        </p:txBody>
      </p:sp>
      <p:pic>
        <p:nvPicPr>
          <p:cNvPr id="4" name="Picture 4" descr="Resultado de imagem para nerd vector gif">
            <a:extLst>
              <a:ext uri="{FF2B5EF4-FFF2-40B4-BE49-F238E27FC236}">
                <a16:creationId xmlns:a16="http://schemas.microsoft.com/office/drawing/2014/main" id="{C3501474-9073-6B5A-1EC8-018523DB75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91" y="1704759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6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Arrays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45FC2-5F53-FD8D-FC60-353967B053BE}"/>
              </a:ext>
            </a:extLst>
          </p:cNvPr>
          <p:cNvSpPr/>
          <p:nvPr/>
        </p:nvSpPr>
        <p:spPr>
          <a:xfrm>
            <a:off x="1349051" y="908720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São Estruturas de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DADOS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A8257-F3D0-D990-BE67-00AD81EA971C}"/>
              </a:ext>
            </a:extLst>
          </p:cNvPr>
          <p:cNvSpPr/>
          <p:nvPr/>
        </p:nvSpPr>
        <p:spPr>
          <a:xfrm>
            <a:off x="1136216" y="908720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1106BE2-1B51-612B-8315-963EFFBB67F0}"/>
              </a:ext>
            </a:extLst>
          </p:cNvPr>
          <p:cNvSpPr>
            <a:spLocks noChangeAspect="1"/>
          </p:cNvSpPr>
          <p:nvPr/>
        </p:nvSpPr>
        <p:spPr>
          <a:xfrm>
            <a:off x="351805" y="1144226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7F9A4A8-AB8F-AD5D-B3FD-97221F2C6BB6}"/>
              </a:ext>
            </a:extLst>
          </p:cNvPr>
          <p:cNvCxnSpPr>
            <a:stCxn id="6" idx="6"/>
            <a:endCxn id="4" idx="1"/>
          </p:cNvCxnSpPr>
          <p:nvPr/>
        </p:nvCxnSpPr>
        <p:spPr>
          <a:xfrm flipV="1">
            <a:off x="975260" y="1455953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>
            <a:extLst>
              <a:ext uri="{FF2B5EF4-FFF2-40B4-BE49-F238E27FC236}">
                <a16:creationId xmlns:a16="http://schemas.microsoft.com/office/drawing/2014/main" id="{3B4F6C1F-7105-036A-5145-4575BB95B816}"/>
              </a:ext>
            </a:extLst>
          </p:cNvPr>
          <p:cNvSpPr/>
          <p:nvPr/>
        </p:nvSpPr>
        <p:spPr>
          <a:xfrm>
            <a:off x="5670262" y="908721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06AD0CAA-491F-DE96-50B5-E31F5A734652}"/>
              </a:ext>
            </a:extLst>
          </p:cNvPr>
          <p:cNvSpPr/>
          <p:nvPr/>
        </p:nvSpPr>
        <p:spPr>
          <a:xfrm>
            <a:off x="5457427" y="908721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B64B82DD-DF37-4DEE-9B82-598B84338DAD}"/>
              </a:ext>
            </a:extLst>
          </p:cNvPr>
          <p:cNvSpPr>
            <a:spLocks noChangeAspect="1"/>
          </p:cNvSpPr>
          <p:nvPr/>
        </p:nvSpPr>
        <p:spPr>
          <a:xfrm>
            <a:off x="4673016" y="1144227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44">
            <a:extLst>
              <a:ext uri="{FF2B5EF4-FFF2-40B4-BE49-F238E27FC236}">
                <a16:creationId xmlns:a16="http://schemas.microsoft.com/office/drawing/2014/main" id="{7C34087D-325C-DEC5-F37E-98A31612447A}"/>
              </a:ext>
            </a:extLst>
          </p:cNvPr>
          <p:cNvCxnSpPr>
            <a:stCxn id="13" idx="6"/>
            <a:endCxn id="11" idx="1"/>
          </p:cNvCxnSpPr>
          <p:nvPr/>
        </p:nvCxnSpPr>
        <p:spPr>
          <a:xfrm flipV="1">
            <a:off x="5296470" y="1455954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5">
            <a:extLst>
              <a:ext uri="{FF2B5EF4-FFF2-40B4-BE49-F238E27FC236}">
                <a16:creationId xmlns:a16="http://schemas.microsoft.com/office/drawing/2014/main" id="{1DAC06F3-D97E-8B8E-BC38-C24894BFCD30}"/>
              </a:ext>
            </a:extLst>
          </p:cNvPr>
          <p:cNvSpPr/>
          <p:nvPr/>
        </p:nvSpPr>
        <p:spPr>
          <a:xfrm>
            <a:off x="5670262" y="2127247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primeiro elemento tem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índice 0,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o segundo tem índice 1 e assim por diante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até n-1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, onde n é o tamanho do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E7324201-9DA2-0B5E-DFA5-AC16F09DD289}"/>
              </a:ext>
            </a:extLst>
          </p:cNvPr>
          <p:cNvSpPr/>
          <p:nvPr/>
        </p:nvSpPr>
        <p:spPr>
          <a:xfrm>
            <a:off x="5457427" y="2127247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C796692-99C4-0F3E-A066-1B6075754CC5}"/>
              </a:ext>
            </a:extLst>
          </p:cNvPr>
          <p:cNvSpPr>
            <a:spLocks noChangeAspect="1"/>
          </p:cNvSpPr>
          <p:nvPr/>
        </p:nvSpPr>
        <p:spPr>
          <a:xfrm>
            <a:off x="4673016" y="2362753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8" name="Straight Connector 48">
            <a:extLst>
              <a:ext uri="{FF2B5EF4-FFF2-40B4-BE49-F238E27FC236}">
                <a16:creationId xmlns:a16="http://schemas.microsoft.com/office/drawing/2014/main" id="{7EAF18A4-0559-C295-9917-63718698E42F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>
          <a:xfrm flipV="1">
            <a:off x="5296470" y="2674480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79">
            <a:extLst>
              <a:ext uri="{FF2B5EF4-FFF2-40B4-BE49-F238E27FC236}">
                <a16:creationId xmlns:a16="http://schemas.microsoft.com/office/drawing/2014/main" id="{D65F8439-E8FA-2BD2-D050-4E5D2E740BA8}"/>
              </a:ext>
            </a:extLst>
          </p:cNvPr>
          <p:cNvSpPr/>
          <p:nvPr/>
        </p:nvSpPr>
        <p:spPr>
          <a:xfrm>
            <a:off x="1349051" y="2127247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Permitem armazenar uma coleção de valores, mas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sempre do mesmo tipo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36" name="Rectangle 80">
            <a:extLst>
              <a:ext uri="{FF2B5EF4-FFF2-40B4-BE49-F238E27FC236}">
                <a16:creationId xmlns:a16="http://schemas.microsoft.com/office/drawing/2014/main" id="{1F8FF4AE-87E2-2414-8C01-B96FABE809FF}"/>
              </a:ext>
            </a:extLst>
          </p:cNvPr>
          <p:cNvSpPr/>
          <p:nvPr/>
        </p:nvSpPr>
        <p:spPr>
          <a:xfrm>
            <a:off x="1136216" y="2127247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7" name="Oval 81">
            <a:extLst>
              <a:ext uri="{FF2B5EF4-FFF2-40B4-BE49-F238E27FC236}">
                <a16:creationId xmlns:a16="http://schemas.microsoft.com/office/drawing/2014/main" id="{3C54FDCC-94C5-3F10-4512-D26CE9795D4D}"/>
              </a:ext>
            </a:extLst>
          </p:cNvPr>
          <p:cNvSpPr>
            <a:spLocks noChangeAspect="1"/>
          </p:cNvSpPr>
          <p:nvPr/>
        </p:nvSpPr>
        <p:spPr>
          <a:xfrm>
            <a:off x="351805" y="2362753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301BCCC2-3628-1C6F-1BEB-6BFDDBB6B057}"/>
              </a:ext>
            </a:extLst>
          </p:cNvPr>
          <p:cNvCxnSpPr>
            <a:stCxn id="37" idx="6"/>
            <a:endCxn id="36" idx="1"/>
          </p:cNvCxnSpPr>
          <p:nvPr/>
        </p:nvCxnSpPr>
        <p:spPr>
          <a:xfrm flipV="1">
            <a:off x="975260" y="2674480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9">
            <a:extLst>
              <a:ext uri="{FF2B5EF4-FFF2-40B4-BE49-F238E27FC236}">
                <a16:creationId xmlns:a16="http://schemas.microsoft.com/office/drawing/2014/main" id="{6CD36A19-135B-CC3C-DD14-65FBDE53F9F4}"/>
              </a:ext>
            </a:extLst>
          </p:cNvPr>
          <p:cNvSpPr/>
          <p:nvPr/>
        </p:nvSpPr>
        <p:spPr>
          <a:xfrm>
            <a:off x="5670262" y="3393399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Pode se alterar o valor de um elemento acessando seu índice e atribuindo um novo valor:</a:t>
            </a:r>
          </a:p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Vetor[5] = 32;</a:t>
            </a: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026BC683-B98A-2A3E-BB4D-DC0A883F34E3}"/>
              </a:ext>
            </a:extLst>
          </p:cNvPr>
          <p:cNvSpPr/>
          <p:nvPr/>
        </p:nvSpPr>
        <p:spPr>
          <a:xfrm>
            <a:off x="5457427" y="3393399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42" name="Oval 51">
            <a:extLst>
              <a:ext uri="{FF2B5EF4-FFF2-40B4-BE49-F238E27FC236}">
                <a16:creationId xmlns:a16="http://schemas.microsoft.com/office/drawing/2014/main" id="{66118DCA-8906-3817-8AA0-869EDD7AC167}"/>
              </a:ext>
            </a:extLst>
          </p:cNvPr>
          <p:cNvSpPr>
            <a:spLocks noChangeAspect="1"/>
          </p:cNvSpPr>
          <p:nvPr/>
        </p:nvSpPr>
        <p:spPr>
          <a:xfrm>
            <a:off x="4673016" y="3628906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13C4090-2BCD-C6AE-57F6-CA09CBBD9F10}"/>
              </a:ext>
            </a:extLst>
          </p:cNvPr>
          <p:cNvCxnSpPr>
            <a:stCxn id="42" idx="6"/>
            <a:endCxn id="41" idx="1"/>
          </p:cNvCxnSpPr>
          <p:nvPr/>
        </p:nvCxnSpPr>
        <p:spPr>
          <a:xfrm flipV="1">
            <a:off x="5296470" y="3940633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85">
            <a:extLst>
              <a:ext uri="{FF2B5EF4-FFF2-40B4-BE49-F238E27FC236}">
                <a16:creationId xmlns:a16="http://schemas.microsoft.com/office/drawing/2014/main" id="{0425611E-AF6B-EB5E-23B4-1CB0B5C4173F}"/>
              </a:ext>
            </a:extLst>
          </p:cNvPr>
          <p:cNvSpPr/>
          <p:nvPr/>
        </p:nvSpPr>
        <p:spPr>
          <a:xfrm>
            <a:off x="1349051" y="3393399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declaração de um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é feita indicando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seu Tipo, seu Nome e seu Tamanho entre []:</a:t>
            </a:r>
          </a:p>
          <a:p>
            <a:pPr algn="ctr" defTabSz="685800"/>
            <a:r>
              <a:rPr lang="pt-BR" sz="1600" dirty="0" err="1">
                <a:solidFill>
                  <a:prstClr val="black"/>
                </a:solidFill>
                <a:latin typeface="Gotham HTF"/>
              </a:rPr>
              <a:t>Int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vetor[10];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A11142B2-D152-F7F3-6AFD-E9F7BFF31C36}"/>
              </a:ext>
            </a:extLst>
          </p:cNvPr>
          <p:cNvSpPr/>
          <p:nvPr/>
        </p:nvSpPr>
        <p:spPr>
          <a:xfrm>
            <a:off x="1136216" y="3393399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2" name="Oval 87">
            <a:extLst>
              <a:ext uri="{FF2B5EF4-FFF2-40B4-BE49-F238E27FC236}">
                <a16:creationId xmlns:a16="http://schemas.microsoft.com/office/drawing/2014/main" id="{88BF9CFC-8BF6-85B7-5708-8C912A883FE9}"/>
              </a:ext>
            </a:extLst>
          </p:cNvPr>
          <p:cNvSpPr>
            <a:spLocks noChangeAspect="1"/>
          </p:cNvSpPr>
          <p:nvPr/>
        </p:nvSpPr>
        <p:spPr>
          <a:xfrm>
            <a:off x="351805" y="3628906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53" name="Straight Connector 88">
            <a:extLst>
              <a:ext uri="{FF2B5EF4-FFF2-40B4-BE49-F238E27FC236}">
                <a16:creationId xmlns:a16="http://schemas.microsoft.com/office/drawing/2014/main" id="{6A283A23-B4F2-65DD-CB33-90B121E356B9}"/>
              </a:ext>
            </a:extLst>
          </p:cNvPr>
          <p:cNvCxnSpPr>
            <a:stCxn id="52" idx="6"/>
            <a:endCxn id="51" idx="1"/>
          </p:cNvCxnSpPr>
          <p:nvPr/>
        </p:nvCxnSpPr>
        <p:spPr>
          <a:xfrm flipV="1">
            <a:off x="975260" y="3940633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C49EB25B-50A4-C596-D5D5-769900D4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730246"/>
            <a:ext cx="6324600" cy="16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3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Arrays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D38F3F-5350-A872-E43C-7C405183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/>
          <a:stretch/>
        </p:blipFill>
        <p:spPr>
          <a:xfrm>
            <a:off x="144016" y="1012258"/>
            <a:ext cx="8892480" cy="48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Matrizes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45FC2-5F53-FD8D-FC60-353967B053BE}"/>
              </a:ext>
            </a:extLst>
          </p:cNvPr>
          <p:cNvSpPr/>
          <p:nvPr/>
        </p:nvSpPr>
        <p:spPr>
          <a:xfrm>
            <a:off x="1349051" y="836712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struturas de dados que permitem armazenar uma coleção de elementos de mesmo tipo, organizados em linhas e colunas. 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A8257-F3D0-D990-BE67-00AD81EA971C}"/>
              </a:ext>
            </a:extLst>
          </p:cNvPr>
          <p:cNvSpPr/>
          <p:nvPr/>
        </p:nvSpPr>
        <p:spPr>
          <a:xfrm>
            <a:off x="1136216" y="836712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1106BE2-1B51-612B-8315-963EFFBB67F0}"/>
              </a:ext>
            </a:extLst>
          </p:cNvPr>
          <p:cNvSpPr>
            <a:spLocks noChangeAspect="1"/>
          </p:cNvSpPr>
          <p:nvPr/>
        </p:nvSpPr>
        <p:spPr>
          <a:xfrm>
            <a:off x="351805" y="1072218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7F9A4A8-AB8F-AD5D-B3FD-97221F2C6BB6}"/>
              </a:ext>
            </a:extLst>
          </p:cNvPr>
          <p:cNvCxnSpPr>
            <a:stCxn id="6" idx="6"/>
            <a:endCxn id="4" idx="1"/>
          </p:cNvCxnSpPr>
          <p:nvPr/>
        </p:nvCxnSpPr>
        <p:spPr>
          <a:xfrm flipV="1">
            <a:off x="975260" y="1383945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>
            <a:extLst>
              <a:ext uri="{FF2B5EF4-FFF2-40B4-BE49-F238E27FC236}">
                <a16:creationId xmlns:a16="http://schemas.microsoft.com/office/drawing/2014/main" id="{3B4F6C1F-7105-036A-5145-4575BB95B816}"/>
              </a:ext>
            </a:extLst>
          </p:cNvPr>
          <p:cNvSpPr/>
          <p:nvPr/>
        </p:nvSpPr>
        <p:spPr>
          <a:xfrm>
            <a:off x="5670262" y="836713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 da linha e da coluna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06AD0CAA-491F-DE96-50B5-E31F5A734652}"/>
              </a:ext>
            </a:extLst>
          </p:cNvPr>
          <p:cNvSpPr/>
          <p:nvPr/>
        </p:nvSpPr>
        <p:spPr>
          <a:xfrm>
            <a:off x="5457427" y="836713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B64B82DD-DF37-4DEE-9B82-598B84338DAD}"/>
              </a:ext>
            </a:extLst>
          </p:cNvPr>
          <p:cNvSpPr>
            <a:spLocks noChangeAspect="1"/>
          </p:cNvSpPr>
          <p:nvPr/>
        </p:nvSpPr>
        <p:spPr>
          <a:xfrm>
            <a:off x="4673016" y="1072219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44">
            <a:extLst>
              <a:ext uri="{FF2B5EF4-FFF2-40B4-BE49-F238E27FC236}">
                <a16:creationId xmlns:a16="http://schemas.microsoft.com/office/drawing/2014/main" id="{7C34087D-325C-DEC5-F37E-98A31612447A}"/>
              </a:ext>
            </a:extLst>
          </p:cNvPr>
          <p:cNvCxnSpPr>
            <a:stCxn id="13" idx="6"/>
            <a:endCxn id="11" idx="1"/>
          </p:cNvCxnSpPr>
          <p:nvPr/>
        </p:nvCxnSpPr>
        <p:spPr>
          <a:xfrm flipV="1">
            <a:off x="5296470" y="1383946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5">
            <a:extLst>
              <a:ext uri="{FF2B5EF4-FFF2-40B4-BE49-F238E27FC236}">
                <a16:creationId xmlns:a16="http://schemas.microsoft.com/office/drawing/2014/main" id="{1DAC06F3-D97E-8B8E-BC38-C24894BFCD30}"/>
              </a:ext>
            </a:extLst>
          </p:cNvPr>
          <p:cNvSpPr/>
          <p:nvPr/>
        </p:nvSpPr>
        <p:spPr>
          <a:xfrm>
            <a:off x="5670262" y="2055239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Pode se alterar o valor de um elemento acessando seu índice e atribuindo um novo valor:</a:t>
            </a:r>
          </a:p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Matriz[1][5] = 32;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E7324201-9DA2-0B5E-DFA5-AC16F09DD289}"/>
              </a:ext>
            </a:extLst>
          </p:cNvPr>
          <p:cNvSpPr/>
          <p:nvPr/>
        </p:nvSpPr>
        <p:spPr>
          <a:xfrm>
            <a:off x="5457427" y="2055239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C796692-99C4-0F3E-A066-1B6075754CC5}"/>
              </a:ext>
            </a:extLst>
          </p:cNvPr>
          <p:cNvSpPr>
            <a:spLocks noChangeAspect="1"/>
          </p:cNvSpPr>
          <p:nvPr/>
        </p:nvSpPr>
        <p:spPr>
          <a:xfrm>
            <a:off x="4673016" y="2290745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8" name="Straight Connector 48">
            <a:extLst>
              <a:ext uri="{FF2B5EF4-FFF2-40B4-BE49-F238E27FC236}">
                <a16:creationId xmlns:a16="http://schemas.microsoft.com/office/drawing/2014/main" id="{7EAF18A4-0559-C295-9917-63718698E42F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>
          <a:xfrm flipV="1">
            <a:off x="5296470" y="2602472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79">
            <a:extLst>
              <a:ext uri="{FF2B5EF4-FFF2-40B4-BE49-F238E27FC236}">
                <a16:creationId xmlns:a16="http://schemas.microsoft.com/office/drawing/2014/main" id="{D65F8439-E8FA-2BD2-D050-4E5D2E740BA8}"/>
              </a:ext>
            </a:extLst>
          </p:cNvPr>
          <p:cNvSpPr/>
          <p:nvPr/>
        </p:nvSpPr>
        <p:spPr>
          <a:xfrm>
            <a:off x="1349051" y="2055239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É uma tabela retangular, onde cada elemento é acessado por um índice que representa sua posição na matriz.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36" name="Rectangle 80">
            <a:extLst>
              <a:ext uri="{FF2B5EF4-FFF2-40B4-BE49-F238E27FC236}">
                <a16:creationId xmlns:a16="http://schemas.microsoft.com/office/drawing/2014/main" id="{1F8FF4AE-87E2-2414-8C01-B96FABE809FF}"/>
              </a:ext>
            </a:extLst>
          </p:cNvPr>
          <p:cNvSpPr/>
          <p:nvPr/>
        </p:nvSpPr>
        <p:spPr>
          <a:xfrm>
            <a:off x="1136216" y="2055239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7" name="Oval 81">
            <a:extLst>
              <a:ext uri="{FF2B5EF4-FFF2-40B4-BE49-F238E27FC236}">
                <a16:creationId xmlns:a16="http://schemas.microsoft.com/office/drawing/2014/main" id="{3C54FDCC-94C5-3F10-4512-D26CE9795D4D}"/>
              </a:ext>
            </a:extLst>
          </p:cNvPr>
          <p:cNvSpPr>
            <a:spLocks noChangeAspect="1"/>
          </p:cNvSpPr>
          <p:nvPr/>
        </p:nvSpPr>
        <p:spPr>
          <a:xfrm>
            <a:off x="351805" y="2290745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301BCCC2-3628-1C6F-1BEB-6BFDDBB6B057}"/>
              </a:ext>
            </a:extLst>
          </p:cNvPr>
          <p:cNvCxnSpPr>
            <a:stCxn id="37" idx="6"/>
            <a:endCxn id="36" idx="1"/>
          </p:cNvCxnSpPr>
          <p:nvPr/>
        </p:nvCxnSpPr>
        <p:spPr>
          <a:xfrm flipV="1">
            <a:off x="975260" y="2602472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9">
            <a:extLst>
              <a:ext uri="{FF2B5EF4-FFF2-40B4-BE49-F238E27FC236}">
                <a16:creationId xmlns:a16="http://schemas.microsoft.com/office/drawing/2014/main" id="{6CD36A19-135B-CC3C-DD14-65FBDE53F9F4}"/>
              </a:ext>
            </a:extLst>
          </p:cNvPr>
          <p:cNvSpPr/>
          <p:nvPr/>
        </p:nvSpPr>
        <p:spPr>
          <a:xfrm>
            <a:off x="5670262" y="3304618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São úteis para armazenar dados tabulares, como matrizes numéricas, imagens, mapas e muito mais.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026BC683-B98A-2A3E-BB4D-DC0A883F34E3}"/>
              </a:ext>
            </a:extLst>
          </p:cNvPr>
          <p:cNvSpPr/>
          <p:nvPr/>
        </p:nvSpPr>
        <p:spPr>
          <a:xfrm>
            <a:off x="5457427" y="3321391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42" name="Oval 51">
            <a:extLst>
              <a:ext uri="{FF2B5EF4-FFF2-40B4-BE49-F238E27FC236}">
                <a16:creationId xmlns:a16="http://schemas.microsoft.com/office/drawing/2014/main" id="{66118DCA-8906-3817-8AA0-869EDD7AC167}"/>
              </a:ext>
            </a:extLst>
          </p:cNvPr>
          <p:cNvSpPr>
            <a:spLocks noChangeAspect="1"/>
          </p:cNvSpPr>
          <p:nvPr/>
        </p:nvSpPr>
        <p:spPr>
          <a:xfrm>
            <a:off x="4673016" y="3556898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13C4090-2BCD-C6AE-57F6-CA09CBBD9F10}"/>
              </a:ext>
            </a:extLst>
          </p:cNvPr>
          <p:cNvCxnSpPr>
            <a:stCxn id="42" idx="6"/>
            <a:endCxn id="41" idx="1"/>
          </p:cNvCxnSpPr>
          <p:nvPr/>
        </p:nvCxnSpPr>
        <p:spPr>
          <a:xfrm flipV="1">
            <a:off x="5296470" y="3868625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85">
            <a:extLst>
              <a:ext uri="{FF2B5EF4-FFF2-40B4-BE49-F238E27FC236}">
                <a16:creationId xmlns:a16="http://schemas.microsoft.com/office/drawing/2014/main" id="{0425611E-AF6B-EB5E-23B4-1CB0B5C4173F}"/>
              </a:ext>
            </a:extLst>
          </p:cNvPr>
          <p:cNvSpPr/>
          <p:nvPr/>
        </p:nvSpPr>
        <p:spPr>
          <a:xfrm>
            <a:off x="1349051" y="3321391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declaração é feita indicando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seu Tipo, seu Nome e seu Tamanho da Linha e Tamanho da Coluna:</a:t>
            </a:r>
          </a:p>
          <a:p>
            <a:pPr algn="ctr" defTabSz="685800"/>
            <a:r>
              <a:rPr lang="pt-BR" sz="1600" dirty="0" err="1">
                <a:solidFill>
                  <a:prstClr val="black"/>
                </a:solidFill>
                <a:latin typeface="Gotham HTF"/>
              </a:rPr>
              <a:t>Int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matriz[6][6];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A11142B2-D152-F7F3-6AFD-E9F7BFF31C36}"/>
              </a:ext>
            </a:extLst>
          </p:cNvPr>
          <p:cNvSpPr/>
          <p:nvPr/>
        </p:nvSpPr>
        <p:spPr>
          <a:xfrm>
            <a:off x="1136216" y="3321391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2" name="Oval 87">
            <a:extLst>
              <a:ext uri="{FF2B5EF4-FFF2-40B4-BE49-F238E27FC236}">
                <a16:creationId xmlns:a16="http://schemas.microsoft.com/office/drawing/2014/main" id="{88BF9CFC-8BF6-85B7-5708-8C912A883FE9}"/>
              </a:ext>
            </a:extLst>
          </p:cNvPr>
          <p:cNvSpPr>
            <a:spLocks noChangeAspect="1"/>
          </p:cNvSpPr>
          <p:nvPr/>
        </p:nvSpPr>
        <p:spPr>
          <a:xfrm>
            <a:off x="351805" y="3556898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53" name="Straight Connector 88">
            <a:extLst>
              <a:ext uri="{FF2B5EF4-FFF2-40B4-BE49-F238E27FC236}">
                <a16:creationId xmlns:a16="http://schemas.microsoft.com/office/drawing/2014/main" id="{6A283A23-B4F2-65DD-CB33-90B121E356B9}"/>
              </a:ext>
            </a:extLst>
          </p:cNvPr>
          <p:cNvCxnSpPr>
            <a:stCxn id="52" idx="6"/>
            <a:endCxn id="51" idx="1"/>
          </p:cNvCxnSpPr>
          <p:nvPr/>
        </p:nvCxnSpPr>
        <p:spPr>
          <a:xfrm flipV="1">
            <a:off x="975260" y="3868625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ultidimensional Arrays in C - GeeksforGeeks">
            <a:extLst>
              <a:ext uri="{FF2B5EF4-FFF2-40B4-BE49-F238E27FC236}">
                <a16:creationId xmlns:a16="http://schemas.microsoft.com/office/drawing/2014/main" id="{6197612D-911D-258D-FB89-3B7B3201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10" y="4579644"/>
            <a:ext cx="4916780" cy="18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Matrizes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BF5A87-42F7-AB87-A8AA-57061CFD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0"/>
          <a:stretch/>
        </p:blipFill>
        <p:spPr>
          <a:xfrm>
            <a:off x="269776" y="1423806"/>
            <a:ext cx="8604448" cy="40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908720"/>
            <a:ext cx="7416824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5 elementos e preencha-o com valores digitados pelo usuário.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caracteres e inicialize-o com uma palavra de sua escolha. Em seguida, imprima o conteúdo do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inteiros 3x3 e preencha-a com valores aleatórios.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inteiros 3x3 digitada pelo usuário e calcule a soma de todos 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2x2 e preencha-a com valores fornecidos pelo usuário.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3x3 digitada pelo usuário e calcule a média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10 elementos e encontre o valor mínimo e máximo no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. Imprima esses valores.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5 elementos e calcule a soma de todos os elementos pares.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leia uma matriz de inteiros 3x3 digitada pelo usuário e verifique se a matriz é simétrica.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caracteres 2x2 e preencha-a com letras do alfabeto.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6 elementos e ordene 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em ordem crescente.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duas matrizes de inteiros 2x2 digitadas pelo usuário e calcule a soma das matrizes.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com 5 elementos e calcule a média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inteiros 3x3 e preencha-a com valores fornecidos pelo usuário. Em seguida, imprima a matriz transposta.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leia uma matriz de inteiros 3x3 digitada pelo usuário e verifique se todos os elementos são positivos.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caracteres 3x3 e preencha-a com valores aleatórios.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7 elementos e inverta a ordem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duas matrizes de inteiros 2x2 digitadas pelo usuário e calcule o produto matricial.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4x4 e preencha-a com valores aleatórios. Em seguida, imprima a soma de cada linha.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inteiros 3x3 digitada pelo usuário e verifique se existe algum elemento repetido.</a:t>
            </a:r>
          </a:p>
        </p:txBody>
      </p:sp>
      <p:pic>
        <p:nvPicPr>
          <p:cNvPr id="2" name="Picture 4" descr="Resultado de imagem para nerd vector gif">
            <a:extLst>
              <a:ext uri="{FF2B5EF4-FFF2-40B4-BE49-F238E27FC236}">
                <a16:creationId xmlns:a16="http://schemas.microsoft.com/office/drawing/2014/main" id="{64FC71A5-098D-9C0A-6691-10B361AF34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91751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1CEB433-B844-360A-B1BD-06F723BD2B67}"/>
              </a:ext>
            </a:extLst>
          </p:cNvPr>
          <p:cNvGrpSpPr/>
          <p:nvPr/>
        </p:nvGrpSpPr>
        <p:grpSpPr>
          <a:xfrm>
            <a:off x="395536" y="836712"/>
            <a:ext cx="8228545" cy="1016416"/>
            <a:chOff x="638716" y="4855465"/>
            <a:chExt cx="10971393" cy="1490743"/>
          </a:xfrm>
        </p:grpSpPr>
        <p:sp>
          <p:nvSpPr>
            <p:cNvPr id="6" name="Rectangle 57">
              <a:extLst>
                <a:ext uri="{FF2B5EF4-FFF2-40B4-BE49-F238E27FC236}">
                  <a16:creationId xmlns:a16="http://schemas.microsoft.com/office/drawing/2014/main" id="{AAEE148C-301B-0C68-325D-25CD18D13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Alfanumérico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combinação de números e letras, podendo conter só letras ou só números, mas não pode executar operações matemáticas;</a:t>
              </a:r>
            </a:p>
          </p:txBody>
        </p:sp>
        <p:sp>
          <p:nvSpPr>
            <p:cNvPr id="7" name="Pentagon 33">
              <a:extLst>
                <a:ext uri="{FF2B5EF4-FFF2-40B4-BE49-F238E27FC236}">
                  <a16:creationId xmlns:a16="http://schemas.microsoft.com/office/drawing/2014/main" id="{35983CAD-4538-666A-3F21-10E277AF65F2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413DE619-8E23-A56E-7C13-0B25118231BF}"/>
              </a:ext>
            </a:extLst>
          </p:cNvPr>
          <p:cNvSpPr/>
          <p:nvPr/>
        </p:nvSpPr>
        <p:spPr>
          <a:xfrm>
            <a:off x="1104750" y="2226119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struturas de dados que permitem </a:t>
            </a:r>
            <a:r>
              <a:rPr lang="pt-BR" sz="1600" b="1" i="0" dirty="0">
                <a:solidFill>
                  <a:schemeClr val="tx1"/>
                </a:solidFill>
                <a:effectLst/>
                <a:latin typeface="Gotham HTF"/>
              </a:rPr>
              <a:t>armazenar um texto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;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B1FF73F-AEE2-DBA4-0BE0-835BF6A6D4C7}"/>
              </a:ext>
            </a:extLst>
          </p:cNvPr>
          <p:cNvSpPr/>
          <p:nvPr/>
        </p:nvSpPr>
        <p:spPr>
          <a:xfrm>
            <a:off x="891915" y="2226119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52B50F29-B2B6-B0C2-0080-4FA00ACD0B96}"/>
              </a:ext>
            </a:extLst>
          </p:cNvPr>
          <p:cNvSpPr>
            <a:spLocks noChangeAspect="1"/>
          </p:cNvSpPr>
          <p:nvPr/>
        </p:nvSpPr>
        <p:spPr>
          <a:xfrm>
            <a:off x="107504" y="2461625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303D3DBC-D666-D8D7-D334-1851A98E8CD4}"/>
              </a:ext>
            </a:extLst>
          </p:cNvPr>
          <p:cNvCxnSpPr>
            <a:cxnSpLocks/>
            <a:stCxn id="13" idx="6"/>
            <a:endCxn id="11" idx="1"/>
          </p:cNvCxnSpPr>
          <p:nvPr/>
        </p:nvCxnSpPr>
        <p:spPr>
          <a:xfrm flipV="1">
            <a:off x="730959" y="2773352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41">
            <a:extLst>
              <a:ext uri="{FF2B5EF4-FFF2-40B4-BE49-F238E27FC236}">
                <a16:creationId xmlns:a16="http://schemas.microsoft.com/office/drawing/2014/main" id="{286DA0CC-0121-B5D6-3182-3F0E7341C05C}"/>
              </a:ext>
            </a:extLst>
          </p:cNvPr>
          <p:cNvSpPr/>
          <p:nvPr/>
        </p:nvSpPr>
        <p:spPr>
          <a:xfrm>
            <a:off x="5425961" y="2226120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individuais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 no </a:t>
            </a:r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7" name="Rectangle 42">
            <a:extLst>
              <a:ext uri="{FF2B5EF4-FFF2-40B4-BE49-F238E27FC236}">
                <a16:creationId xmlns:a16="http://schemas.microsoft.com/office/drawing/2014/main" id="{EFA67140-5481-C445-A07B-DF6961E5C862}"/>
              </a:ext>
            </a:extLst>
          </p:cNvPr>
          <p:cNvSpPr/>
          <p:nvPr/>
        </p:nvSpPr>
        <p:spPr>
          <a:xfrm>
            <a:off x="5213126" y="2226120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9" name="Oval 43">
            <a:extLst>
              <a:ext uri="{FF2B5EF4-FFF2-40B4-BE49-F238E27FC236}">
                <a16:creationId xmlns:a16="http://schemas.microsoft.com/office/drawing/2014/main" id="{F49A1793-B284-8ECE-20AC-AF03A33E4590}"/>
              </a:ext>
            </a:extLst>
          </p:cNvPr>
          <p:cNvSpPr>
            <a:spLocks noChangeAspect="1"/>
          </p:cNvSpPr>
          <p:nvPr/>
        </p:nvSpPr>
        <p:spPr>
          <a:xfrm>
            <a:off x="4428715" y="2461626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24E8B045-8173-14F9-2C9D-7C859FB613DF}"/>
              </a:ext>
            </a:extLst>
          </p:cNvPr>
          <p:cNvCxnSpPr>
            <a:stCxn id="19" idx="6"/>
            <a:endCxn id="17" idx="1"/>
          </p:cNvCxnSpPr>
          <p:nvPr/>
        </p:nvCxnSpPr>
        <p:spPr>
          <a:xfrm flipV="1">
            <a:off x="5052169" y="2773353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45">
            <a:extLst>
              <a:ext uri="{FF2B5EF4-FFF2-40B4-BE49-F238E27FC236}">
                <a16:creationId xmlns:a16="http://schemas.microsoft.com/office/drawing/2014/main" id="{45729794-54E8-46BD-EF53-EEE89D0C646F}"/>
              </a:ext>
            </a:extLst>
          </p:cNvPr>
          <p:cNvSpPr/>
          <p:nvPr/>
        </p:nvSpPr>
        <p:spPr>
          <a:xfrm>
            <a:off x="5425961" y="3444646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ultimo elemento deve ser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 “\0”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ou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NULL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, para indicar o fim da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string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59DF7564-3B80-21B7-C773-7679CBC387B5}"/>
              </a:ext>
            </a:extLst>
          </p:cNvPr>
          <p:cNvSpPr/>
          <p:nvPr/>
        </p:nvSpPr>
        <p:spPr>
          <a:xfrm>
            <a:off x="5213126" y="3444646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4" name="Oval 47">
            <a:extLst>
              <a:ext uri="{FF2B5EF4-FFF2-40B4-BE49-F238E27FC236}">
                <a16:creationId xmlns:a16="http://schemas.microsoft.com/office/drawing/2014/main" id="{4FED8DF4-087D-B488-2BBA-FC99DFB10490}"/>
              </a:ext>
            </a:extLst>
          </p:cNvPr>
          <p:cNvSpPr>
            <a:spLocks noChangeAspect="1"/>
          </p:cNvSpPr>
          <p:nvPr/>
        </p:nvSpPr>
        <p:spPr>
          <a:xfrm>
            <a:off x="4428715" y="3680152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5" name="Straight Connector 48">
            <a:extLst>
              <a:ext uri="{FF2B5EF4-FFF2-40B4-BE49-F238E27FC236}">
                <a16:creationId xmlns:a16="http://schemas.microsoft.com/office/drawing/2014/main" id="{9A80EC72-664A-A730-0D90-FC0BE9A755E6}"/>
              </a:ext>
            </a:extLst>
          </p:cNvPr>
          <p:cNvCxnSpPr>
            <a:cxnSpLocks/>
            <a:stCxn id="24" idx="6"/>
            <a:endCxn id="23" idx="1"/>
          </p:cNvCxnSpPr>
          <p:nvPr/>
        </p:nvCxnSpPr>
        <p:spPr>
          <a:xfrm flipV="1">
            <a:off x="5052169" y="3991879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79">
            <a:extLst>
              <a:ext uri="{FF2B5EF4-FFF2-40B4-BE49-F238E27FC236}">
                <a16:creationId xmlns:a16="http://schemas.microsoft.com/office/drawing/2014/main" id="{869A1B23-6214-DB5D-9EF9-0E8DC5158622}"/>
              </a:ext>
            </a:extLst>
          </p:cNvPr>
          <p:cNvSpPr/>
          <p:nvPr/>
        </p:nvSpPr>
        <p:spPr>
          <a:xfrm>
            <a:off x="1104750" y="3444646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A declaração pode ser feita de duas formas, dependendo do compilador:</a:t>
            </a:r>
          </a:p>
          <a:p>
            <a:pPr algn="ctr" defTabSz="685800"/>
            <a:r>
              <a:rPr lang="pt-BR" sz="1600" b="1" dirty="0">
                <a:solidFill>
                  <a:schemeClr val="tx1"/>
                </a:solidFill>
                <a:latin typeface="Gotham HTF"/>
              </a:rPr>
              <a:t>Char </a:t>
            </a:r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[tamanho]</a:t>
            </a:r>
          </a:p>
          <a:p>
            <a:pPr algn="ctr" defTabSz="685800"/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[tamanho]</a:t>
            </a:r>
            <a:endParaRPr lang="pt-BR" sz="1600" b="1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7" name="Rectangle 80">
            <a:extLst>
              <a:ext uri="{FF2B5EF4-FFF2-40B4-BE49-F238E27FC236}">
                <a16:creationId xmlns:a16="http://schemas.microsoft.com/office/drawing/2014/main" id="{AF6C3115-8270-5E30-9A69-CE5C1D5ABB6A}"/>
              </a:ext>
            </a:extLst>
          </p:cNvPr>
          <p:cNvSpPr/>
          <p:nvPr/>
        </p:nvSpPr>
        <p:spPr>
          <a:xfrm>
            <a:off x="891915" y="3444646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8" name="Oval 81">
            <a:extLst>
              <a:ext uri="{FF2B5EF4-FFF2-40B4-BE49-F238E27FC236}">
                <a16:creationId xmlns:a16="http://schemas.microsoft.com/office/drawing/2014/main" id="{41E4AB68-7064-3163-C5FB-89D70823C8BF}"/>
              </a:ext>
            </a:extLst>
          </p:cNvPr>
          <p:cNvSpPr>
            <a:spLocks noChangeAspect="1"/>
          </p:cNvSpPr>
          <p:nvPr/>
        </p:nvSpPr>
        <p:spPr>
          <a:xfrm>
            <a:off x="107504" y="368015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9" name="Straight Connector 82">
            <a:extLst>
              <a:ext uri="{FF2B5EF4-FFF2-40B4-BE49-F238E27FC236}">
                <a16:creationId xmlns:a16="http://schemas.microsoft.com/office/drawing/2014/main" id="{AFA5193F-3369-97E9-BEB7-0D8D710C7AB5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>
          <a:xfrm flipV="1">
            <a:off x="730959" y="3991879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9">
            <a:extLst>
              <a:ext uri="{FF2B5EF4-FFF2-40B4-BE49-F238E27FC236}">
                <a16:creationId xmlns:a16="http://schemas.microsoft.com/office/drawing/2014/main" id="{979103B8-3520-21AE-E856-41EE8CD1C85B}"/>
              </a:ext>
            </a:extLst>
          </p:cNvPr>
          <p:cNvSpPr/>
          <p:nvPr/>
        </p:nvSpPr>
        <p:spPr>
          <a:xfrm>
            <a:off x="5425961" y="4694025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Na prática, é um </a:t>
            </a:r>
            <a:r>
              <a:rPr lang="pt-BR" sz="1600" b="1" i="0" dirty="0" err="1">
                <a:solidFill>
                  <a:schemeClr val="tx1"/>
                </a:solidFill>
                <a:effectLst/>
                <a:latin typeface="Gotham HTF"/>
              </a:rPr>
              <a:t>array</a:t>
            </a:r>
            <a:r>
              <a:rPr lang="pt-BR" sz="1600" b="1" i="0" dirty="0">
                <a:solidFill>
                  <a:schemeClr val="tx1"/>
                </a:solidFill>
                <a:effectLst/>
                <a:latin typeface="Gotham HTF"/>
              </a:rPr>
              <a:t> alfanumérico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31" name="Rectangle 50">
            <a:extLst>
              <a:ext uri="{FF2B5EF4-FFF2-40B4-BE49-F238E27FC236}">
                <a16:creationId xmlns:a16="http://schemas.microsoft.com/office/drawing/2014/main" id="{CED9F185-C615-DD9E-D940-8DEEF1F87827}"/>
              </a:ext>
            </a:extLst>
          </p:cNvPr>
          <p:cNvSpPr/>
          <p:nvPr/>
        </p:nvSpPr>
        <p:spPr>
          <a:xfrm>
            <a:off x="5213126" y="4710798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2" name="Oval 51">
            <a:extLst>
              <a:ext uri="{FF2B5EF4-FFF2-40B4-BE49-F238E27FC236}">
                <a16:creationId xmlns:a16="http://schemas.microsoft.com/office/drawing/2014/main" id="{04853D12-FEC5-708D-1AE9-3681815D8276}"/>
              </a:ext>
            </a:extLst>
          </p:cNvPr>
          <p:cNvSpPr>
            <a:spLocks noChangeAspect="1"/>
          </p:cNvSpPr>
          <p:nvPr/>
        </p:nvSpPr>
        <p:spPr>
          <a:xfrm>
            <a:off x="4428715" y="4946305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3" name="Straight Connector 52">
            <a:extLst>
              <a:ext uri="{FF2B5EF4-FFF2-40B4-BE49-F238E27FC236}">
                <a16:creationId xmlns:a16="http://schemas.microsoft.com/office/drawing/2014/main" id="{E14D4CA9-5CE5-44A0-50F0-6243BD68870C}"/>
              </a:ext>
            </a:extLst>
          </p:cNvPr>
          <p:cNvCxnSpPr>
            <a:stCxn id="32" idx="6"/>
            <a:endCxn id="31" idx="1"/>
          </p:cNvCxnSpPr>
          <p:nvPr/>
        </p:nvCxnSpPr>
        <p:spPr>
          <a:xfrm flipV="1">
            <a:off x="5052169" y="5258032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85">
            <a:extLst>
              <a:ext uri="{FF2B5EF4-FFF2-40B4-BE49-F238E27FC236}">
                <a16:creationId xmlns:a16="http://schemas.microsoft.com/office/drawing/2014/main" id="{B066C670-3664-2900-ED19-1F40C9B53B4B}"/>
              </a:ext>
            </a:extLst>
          </p:cNvPr>
          <p:cNvSpPr/>
          <p:nvPr/>
        </p:nvSpPr>
        <p:spPr>
          <a:xfrm>
            <a:off x="1104750" y="4710798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atribuição de uma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string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pode ser feita de uma só vez:</a:t>
            </a:r>
          </a:p>
          <a:p>
            <a:pPr algn="ctr" defTabSz="685800"/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 = “Isso é uma </a:t>
            </a:r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String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!”</a:t>
            </a:r>
          </a:p>
        </p:txBody>
      </p:sp>
      <p:sp>
        <p:nvSpPr>
          <p:cNvPr id="35" name="Rectangle 86">
            <a:extLst>
              <a:ext uri="{FF2B5EF4-FFF2-40B4-BE49-F238E27FC236}">
                <a16:creationId xmlns:a16="http://schemas.microsoft.com/office/drawing/2014/main" id="{0E19C0EA-3A61-A896-831A-8BC17F2B1AFD}"/>
              </a:ext>
            </a:extLst>
          </p:cNvPr>
          <p:cNvSpPr/>
          <p:nvPr/>
        </p:nvSpPr>
        <p:spPr>
          <a:xfrm>
            <a:off x="891915" y="4710798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6" name="Oval 87">
            <a:extLst>
              <a:ext uri="{FF2B5EF4-FFF2-40B4-BE49-F238E27FC236}">
                <a16:creationId xmlns:a16="http://schemas.microsoft.com/office/drawing/2014/main" id="{54C6730B-D673-791C-B6A9-D8ADF130C6D8}"/>
              </a:ext>
            </a:extLst>
          </p:cNvPr>
          <p:cNvSpPr>
            <a:spLocks noChangeAspect="1"/>
          </p:cNvSpPr>
          <p:nvPr/>
        </p:nvSpPr>
        <p:spPr>
          <a:xfrm>
            <a:off x="107504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7" name="Straight Connector 88">
            <a:extLst>
              <a:ext uri="{FF2B5EF4-FFF2-40B4-BE49-F238E27FC236}">
                <a16:creationId xmlns:a16="http://schemas.microsoft.com/office/drawing/2014/main" id="{98179871-62DD-849E-AB5C-90DC50C34789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 flipV="1">
            <a:off x="730959" y="5258032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Tipos de Variáveis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ADB6B-329F-92BA-0305-25EA636E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255"/>
            <a:ext cx="9144000" cy="2395753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A90D4511-9F84-FD3E-5513-4CDF32BF9873}"/>
              </a:ext>
            </a:extLst>
          </p:cNvPr>
          <p:cNvGrpSpPr/>
          <p:nvPr/>
        </p:nvGrpSpPr>
        <p:grpSpPr>
          <a:xfrm>
            <a:off x="395537" y="3789040"/>
            <a:ext cx="8064063" cy="996722"/>
            <a:chOff x="719958" y="1520568"/>
            <a:chExt cx="10752084" cy="14618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0608D1-D404-541A-BAF3-568D47DAAAB2}"/>
                </a:ext>
              </a:extLst>
            </p:cNvPr>
            <p:cNvSpPr/>
            <p:nvPr/>
          </p:nvSpPr>
          <p:spPr>
            <a:xfrm>
              <a:off x="1897040" y="1520571"/>
              <a:ext cx="9575002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rm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kern="1200" dirty="0">
                  <a:solidFill>
                    <a:schemeClr val="tx1"/>
                  </a:solidFill>
                  <a:latin typeface="Gotham HTF"/>
                </a:rPr>
                <a:t>Não existe uma documentação oficial sobre as bibliotecas disponíveis em C;</a:t>
              </a:r>
              <a:endParaRPr lang="pt-BR" sz="16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77BC387-ABE2-8BCF-42AE-92740CCC3BA6}"/>
                </a:ext>
              </a:extLst>
            </p:cNvPr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sz="1600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0A286D5-A53E-B4D9-66D9-6E96479700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2104531"/>
              <a:ext cx="476839" cy="29393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56F773-5196-C5FC-139D-12F98A95B93B}"/>
              </a:ext>
            </a:extLst>
          </p:cNvPr>
          <p:cNvGrpSpPr/>
          <p:nvPr/>
        </p:nvGrpSpPr>
        <p:grpSpPr>
          <a:xfrm>
            <a:off x="395536" y="5096574"/>
            <a:ext cx="8064812" cy="996722"/>
            <a:chOff x="719958" y="3197948"/>
            <a:chExt cx="10753082" cy="1461858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D5029C83-C1F5-68F6-52E4-78F7729CADAC}"/>
                </a:ext>
              </a:extLst>
            </p:cNvPr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sz="1600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54B7FDE-75C3-1983-E582-6E1B913FA2E7}"/>
                </a:ext>
              </a:extLst>
            </p:cNvPr>
            <p:cNvSpPr/>
            <p:nvPr/>
          </p:nvSpPr>
          <p:spPr>
            <a:xfrm>
              <a:off x="1897040" y="3197948"/>
              <a:ext cx="9576000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rm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dirty="0">
                  <a:solidFill>
                    <a:schemeClr val="tx1"/>
                  </a:solidFill>
                  <a:latin typeface="Gotham HTF"/>
                </a:rPr>
                <a:t>Mas podemos encontrar manuais e documentos de forma muito fácil na internet;</a:t>
              </a:r>
              <a:endParaRPr lang="pt-BR" sz="1600" kern="1200" dirty="0">
                <a:solidFill>
                  <a:schemeClr val="tx1"/>
                </a:solidFill>
                <a:latin typeface="Gotham HTF"/>
              </a:endParaRPr>
            </a:p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kern="1200" dirty="0">
                  <a:solidFill>
                    <a:schemeClr val="tx1"/>
                  </a:solidFill>
                  <a:latin typeface="Gotham HTF"/>
                </a:rPr>
                <a:t>Um exemplo:</a:t>
              </a:r>
              <a:r>
                <a:rPr lang="pt-BR" sz="1600" kern="1200" dirty="0">
                  <a:latin typeface="Gotham HTF"/>
                </a:rPr>
                <a:t> </a:t>
              </a:r>
              <a:r>
                <a:rPr lang="pt-BR" sz="1600" kern="1200" dirty="0">
                  <a:latin typeface="Gotham HTF"/>
                  <a:hlinkClick r:id="rId3"/>
                </a:rPr>
                <a:t>https://www.tutorialspoint.com/c_standard_library/string_h.htm</a:t>
              </a:r>
              <a:endParaRPr lang="pt-BR" sz="1600" kern="1200" dirty="0">
                <a:latin typeface="Gotham HTF"/>
              </a:endParaRPr>
            </a:p>
          </p:txBody>
        </p:sp>
        <p:sp>
          <p:nvSpPr>
            <p:cNvPr id="12" name="Isosceles Triangle 39">
              <a:extLst>
                <a:ext uri="{FF2B5EF4-FFF2-40B4-BE49-F238E27FC236}">
                  <a16:creationId xmlns:a16="http://schemas.microsoft.com/office/drawing/2014/main" id="{36777F69-15A8-7BE0-82FC-15F9E60448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3781909"/>
              <a:ext cx="476839" cy="29393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1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1004530"/>
            <a:ext cx="72237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imprima o seu comprimento.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duas </a:t>
            </a:r>
            <a:r>
              <a:rPr lang="pt-BR" sz="1600" b="0" i="0" dirty="0" err="1">
                <a:effectLst/>
                <a:latin typeface="Gotham HTF"/>
              </a:rPr>
              <a:t>strings</a:t>
            </a:r>
            <a:r>
              <a:rPr lang="pt-BR" sz="1600" b="0" i="0" dirty="0">
                <a:effectLst/>
                <a:latin typeface="Gotham HTF"/>
              </a:rPr>
              <a:t> digitadas pelo usuário e concatene-as em uma terceira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palíndromo (ou seja, se pode ser lida da mesma forma da esquerda para a direita e vice-versa).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conte quantas vogais ela possui.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número válido (contendo apenas dígitos numéricos).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converta todas as letras minúsculas para maiúsculas.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remova os espaços em branco.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substitua todas as ocorrências de uma determinada letra por outra letra fornecida.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palíndromo ignorando espaços em branco e diferenças de maiúsculas/minúsculas.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inverta a ordem dos caracteres.</a:t>
            </a:r>
          </a:p>
        </p:txBody>
      </p:sp>
      <p:pic>
        <p:nvPicPr>
          <p:cNvPr id="2" name="Picture 4" descr="Resultado de imagem para nerd vector gif">
            <a:extLst>
              <a:ext uri="{FF2B5EF4-FFF2-40B4-BE49-F238E27FC236}">
                <a16:creationId xmlns:a16="http://schemas.microsoft.com/office/drawing/2014/main" id="{9D18E868-2EA2-0F8D-0F01-322916AA51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24744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LED Chase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Effect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23528" y="4232956"/>
            <a:ext cx="3312368" cy="20763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10 Resistores de 220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10 Leds Vermelho;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 • Jumpers </a:t>
            </a:r>
            <a:r>
              <a:rPr lang="pt-BR" sz="1800" dirty="0" err="1">
                <a:latin typeface="Gotham HTF"/>
              </a:rPr>
              <a:t>cables</a:t>
            </a:r>
            <a:r>
              <a:rPr lang="pt-BR" sz="18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8554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883AD-D4BA-11F5-9A33-160C8ABB0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/>
          <a:stretch/>
        </p:blipFill>
        <p:spPr>
          <a:xfrm>
            <a:off x="3604988" y="1052736"/>
            <a:ext cx="5386843" cy="34563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3B130E-06AA-36B3-4C4F-09057624BA2A}"/>
              </a:ext>
            </a:extLst>
          </p:cNvPr>
          <p:cNvSpPr txBox="1"/>
          <p:nvPr/>
        </p:nvSpPr>
        <p:spPr>
          <a:xfrm>
            <a:off x="5724128" y="5301208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04 – LED Chase </a:t>
            </a:r>
            <a:r>
              <a:rPr lang="pt-BR" sz="1600" dirty="0" err="1">
                <a:latin typeface="Gotham HTF"/>
                <a:hlinkClick r:id="rId4"/>
              </a:rPr>
              <a:t>Effect</a:t>
            </a:r>
            <a:endParaRPr lang="pt-BR" sz="1600" dirty="0"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224E76-CD2F-D0B8-EC36-4C04ED7309DA}"/>
              </a:ext>
            </a:extLst>
          </p:cNvPr>
          <p:cNvSpPr txBox="1"/>
          <p:nvPr/>
        </p:nvSpPr>
        <p:spPr>
          <a:xfrm>
            <a:off x="323528" y="1052736"/>
            <a:ext cx="30243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Neste projeto vamos fazer com que cada Led acenda na sequência, apagando o anterior, causando o efeito de perseguição.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isso, vamos implementar os conceitos de </a:t>
            </a:r>
            <a:r>
              <a:rPr lang="pt-BR" dirty="0" err="1">
                <a:latin typeface="Gotham HTF"/>
              </a:rPr>
              <a:t>array</a:t>
            </a:r>
            <a:r>
              <a:rPr lang="pt-BR" dirty="0">
                <a:latin typeface="Gotham HTF"/>
              </a:rPr>
              <a:t> </a:t>
            </a:r>
            <a:r>
              <a:rPr lang="pt-BR" sz="1800" dirty="0">
                <a:latin typeface="Gotham HTF"/>
              </a:rPr>
              <a:t> vistos na aula.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F5CD6-6CA4-8CDC-7813-C6F71A85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2117357" cy="5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947468-D3A3-8B2A-902C-E86146498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0" t="6137"/>
          <a:stretch/>
        </p:blipFill>
        <p:spPr>
          <a:xfrm>
            <a:off x="5353769" y="996416"/>
            <a:ext cx="3528392" cy="4463681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Desafio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Interactive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Traffic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Lights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81943" y="4437112"/>
            <a:ext cx="2687216" cy="194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6 Resistores de 220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Led Vermelho;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1 Led Amarelo;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2 Led Verde;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 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532" y="459797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0341174-DA76-3FBD-CF67-FCDEDDA6E70B}"/>
              </a:ext>
            </a:extLst>
          </p:cNvPr>
          <p:cNvSpPr txBox="1">
            <a:spLocks/>
          </p:cNvSpPr>
          <p:nvPr/>
        </p:nvSpPr>
        <p:spPr>
          <a:xfrm>
            <a:off x="333028" y="1496173"/>
            <a:ext cx="4815036" cy="2868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>
                <a:latin typeface="Gotham HTF"/>
              </a:rPr>
              <a:t>Vamos melhorar o </a:t>
            </a:r>
            <a:r>
              <a:rPr lang="pt-BR" sz="1400" b="1" dirty="0">
                <a:latin typeface="Gotham HTF"/>
              </a:rPr>
              <a:t>Semáforo</a:t>
            </a:r>
            <a:r>
              <a:rPr lang="pt-BR" sz="1400" dirty="0">
                <a:latin typeface="Gotham HTF"/>
              </a:rPr>
              <a:t> desenvolvido na aula anterior, adicionado uma nova </a:t>
            </a:r>
            <a:r>
              <a:rPr lang="pt-BR" sz="1400" dirty="0" err="1">
                <a:latin typeface="Gotham HTF"/>
              </a:rPr>
              <a:t>feature</a:t>
            </a:r>
            <a:r>
              <a:rPr lang="pt-BR" sz="1400" dirty="0">
                <a:latin typeface="Gotham HTF"/>
              </a:rPr>
              <a:t> para pedestres.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1 – Desenhe um fluxograma de como o semáforo deve funcionar, seguindo o seguinte racional:</a:t>
            </a:r>
          </a:p>
          <a:p>
            <a:r>
              <a:rPr lang="pt-BR" sz="1200" dirty="0">
                <a:latin typeface="Gotham HTF"/>
              </a:rPr>
              <a:t>O Semáforo opera normalmente para carros;</a:t>
            </a:r>
          </a:p>
          <a:p>
            <a:r>
              <a:rPr lang="pt-BR" sz="1200" dirty="0">
                <a:latin typeface="Gotham HTF"/>
              </a:rPr>
              <a:t>Quando apertar o botão, o semáforo para carros deve fechar, e o de pedestres abrir por 5 segundos;</a:t>
            </a:r>
          </a:p>
          <a:p>
            <a:r>
              <a:rPr lang="pt-BR" sz="1200" dirty="0">
                <a:latin typeface="Gotham HTF"/>
              </a:rPr>
              <a:t>Lembre de antes do vermelho, o led amarelo deve ser acionado!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2 – Implemente o projeto no </a:t>
            </a:r>
            <a:r>
              <a:rPr lang="pt-BR" sz="1400" dirty="0" err="1">
                <a:latin typeface="Gotham HTF"/>
              </a:rPr>
              <a:t>TinkerCad</a:t>
            </a:r>
            <a:r>
              <a:rPr lang="pt-BR" sz="1400" dirty="0">
                <a:latin typeface="Gotham HTF"/>
              </a:rPr>
              <a:t>, e tente incluir os conceitos de </a:t>
            </a:r>
            <a:r>
              <a:rPr lang="pt-BR" sz="1400" dirty="0" err="1">
                <a:latin typeface="Gotham HTF"/>
              </a:rPr>
              <a:t>array</a:t>
            </a:r>
            <a:r>
              <a:rPr lang="pt-BR" sz="1400" dirty="0">
                <a:latin typeface="Gotham HTF"/>
              </a:rPr>
              <a:t> aprendidos nessa aula. 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3 – Monte o projeto na prática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076891-84D1-B6C0-2F7F-08ECE23E1FF5}"/>
              </a:ext>
            </a:extLst>
          </p:cNvPr>
          <p:cNvSpPr txBox="1"/>
          <p:nvPr/>
        </p:nvSpPr>
        <p:spPr>
          <a:xfrm>
            <a:off x="5130988" y="5589240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05 – </a:t>
            </a:r>
            <a:r>
              <a:rPr lang="pt-BR" sz="1600" dirty="0" err="1">
                <a:latin typeface="Gotham HTF"/>
                <a:hlinkClick r:id="rId4"/>
              </a:rPr>
              <a:t>Interactive</a:t>
            </a:r>
            <a:r>
              <a:rPr lang="pt-BR" sz="1600" dirty="0">
                <a:latin typeface="Gotham HTF"/>
                <a:hlinkClick r:id="rId4"/>
              </a:rPr>
              <a:t> </a:t>
            </a:r>
            <a:r>
              <a:rPr lang="pt-BR" sz="1600" dirty="0" err="1">
                <a:latin typeface="Gotham HTF"/>
                <a:hlinkClick r:id="rId4"/>
              </a:rPr>
              <a:t>Traffic</a:t>
            </a:r>
            <a:r>
              <a:rPr lang="pt-BR" sz="1600" dirty="0">
                <a:latin typeface="Gotham HTF"/>
                <a:hlinkClick r:id="rId4"/>
              </a:rPr>
              <a:t> </a:t>
            </a:r>
            <a:r>
              <a:rPr lang="pt-BR" sz="1600" dirty="0" err="1">
                <a:latin typeface="Gotham HTF"/>
                <a:hlinkClick r:id="rId4"/>
              </a:rPr>
              <a:t>Lights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928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755576" y="908720"/>
            <a:ext cx="525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de Variáveis;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Numéricas;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Booleanas;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do Tipo Caractere;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no </a:t>
            </a:r>
            <a:r>
              <a:rPr lang="pt-BR" sz="2000" b="1" dirty="0" err="1">
                <a:latin typeface="Gotham HTF Light"/>
                <a:cs typeface="Gotham HTF Light"/>
              </a:rPr>
              <a:t>printf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Arrays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Matrizes;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Strings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40" y="141317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Variáveis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FF05C91-1895-603D-8963-5974E5E41199}"/>
              </a:ext>
            </a:extLst>
          </p:cNvPr>
          <p:cNvGrpSpPr/>
          <p:nvPr/>
        </p:nvGrpSpPr>
        <p:grpSpPr>
          <a:xfrm>
            <a:off x="479037" y="3882177"/>
            <a:ext cx="8228545" cy="1016416"/>
            <a:chOff x="638716" y="4855465"/>
            <a:chExt cx="10971393" cy="1490743"/>
          </a:xfrm>
        </p:grpSpPr>
        <p:sp>
          <p:nvSpPr>
            <p:cNvPr id="4" name="Rectangle 57">
              <a:extLst>
                <a:ext uri="{FF2B5EF4-FFF2-40B4-BE49-F238E27FC236}">
                  <a16:creationId xmlns:a16="http://schemas.microsoft.com/office/drawing/2014/main" id="{97E29804-F63B-4938-28BE-DBC5FE06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Alfanumérico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combinação de números e letras, podendo conter só letras ou só números, mas não pode executar operações matemáticas;</a:t>
              </a:r>
            </a:p>
          </p:txBody>
        </p:sp>
        <p:sp>
          <p:nvSpPr>
            <p:cNvPr id="5" name="Pentagon 33">
              <a:extLst>
                <a:ext uri="{FF2B5EF4-FFF2-40B4-BE49-F238E27FC236}">
                  <a16:creationId xmlns:a16="http://schemas.microsoft.com/office/drawing/2014/main" id="{786FF96D-85EB-91C3-B0B5-1C91810E7CDA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2F700703-932F-5FF1-CC64-919CF8707563}"/>
              </a:ext>
            </a:extLst>
          </p:cNvPr>
          <p:cNvGrpSpPr/>
          <p:nvPr/>
        </p:nvGrpSpPr>
        <p:grpSpPr>
          <a:xfrm>
            <a:off x="479036" y="2651549"/>
            <a:ext cx="8228546" cy="1018294"/>
            <a:chOff x="638714" y="3080502"/>
            <a:chExt cx="10971395" cy="1493498"/>
          </a:xfrm>
        </p:grpSpPr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642AA589-C790-7BA3-C1D6-08E8FD42D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Caracteres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(char): Símbolos que não contém números, como nomes;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 ‘a’, ‘b’, ‘$’</a:t>
              </a:r>
            </a:p>
          </p:txBody>
        </p:sp>
        <p:sp>
          <p:nvSpPr>
            <p:cNvPr id="18" name="Pentagon 19">
              <a:extLst>
                <a:ext uri="{FF2B5EF4-FFF2-40B4-BE49-F238E27FC236}">
                  <a16:creationId xmlns:a16="http://schemas.microsoft.com/office/drawing/2014/main" id="{5C23D565-4EF5-48C6-CFDC-A6B931216A55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1412776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Inteiros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int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 ou reais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float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), podendo ser usado para cálculos matemáticos;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1, 0, 3.14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72" name="Group 4">
            <a:extLst>
              <a:ext uri="{FF2B5EF4-FFF2-40B4-BE49-F238E27FC236}">
                <a16:creationId xmlns:a16="http://schemas.microsoft.com/office/drawing/2014/main" id="{1CEC51FD-5B7F-3FD4-2044-FCF9F1ACBBFD}"/>
              </a:ext>
            </a:extLst>
          </p:cNvPr>
          <p:cNvGrpSpPr/>
          <p:nvPr/>
        </p:nvGrpSpPr>
        <p:grpSpPr>
          <a:xfrm>
            <a:off x="467544" y="5076880"/>
            <a:ext cx="8228545" cy="1016416"/>
            <a:chOff x="638716" y="4855465"/>
            <a:chExt cx="10971393" cy="1490743"/>
          </a:xfrm>
        </p:grpSpPr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7F47B9E3-DD0A-04B6-6B3F-C70E2330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Lógica / booleana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Verdadeiro ou falso;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true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”, “false,” “TRUE”, “FALSE”.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Algumas linguagens atribuem falso ao valor 0 e verdadeiro a qualquer outro valor diferente de 0</a:t>
              </a:r>
            </a:p>
          </p:txBody>
        </p:sp>
        <p:sp>
          <p:nvSpPr>
            <p:cNvPr id="74" name="Pentagon 33">
              <a:extLst>
                <a:ext uri="{FF2B5EF4-FFF2-40B4-BE49-F238E27FC236}">
                  <a16:creationId xmlns:a16="http://schemas.microsoft.com/office/drawing/2014/main" id="{B2C4946B-026B-2D0A-9602-6E796015A2EF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5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Inteiros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int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 ou reais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float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), podendo ser usado para cálculos matemáticos;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1, 0, 3.14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649A180-7E96-F5CA-659A-34672DD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59399"/>
              </p:ext>
            </p:extLst>
          </p:nvPr>
        </p:nvGraphicFramePr>
        <p:xfrm>
          <a:off x="479036" y="2239104"/>
          <a:ext cx="8228545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119974200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Void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Nulo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2465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-128 a 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-32.768 a 32.767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65.535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-2.147.483.648 a 2.147.483.647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4.294.967.295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3,4 x 10</a:t>
                      </a:r>
                      <a:r>
                        <a:rPr lang="pt-BR" sz="2000" baseline="30000" dirty="0">
                          <a:latin typeface="Gotham HTF"/>
                        </a:rPr>
                        <a:t>-38</a:t>
                      </a:r>
                      <a:r>
                        <a:rPr lang="pt-BR" sz="2000" dirty="0">
                          <a:latin typeface="Gotham HTF"/>
                        </a:rPr>
                        <a:t> a 3,4 x 10</a:t>
                      </a:r>
                      <a:r>
                        <a:rPr lang="pt-BR" sz="2000" baseline="30000" dirty="0">
                          <a:latin typeface="Gotham HTF"/>
                        </a:rPr>
                        <a:t>38</a:t>
                      </a:r>
                      <a:r>
                        <a:rPr lang="pt-BR" sz="2000" dirty="0"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3495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1,7 x 10</a:t>
                      </a:r>
                      <a:r>
                        <a:rPr lang="pt-BR" sz="2000" baseline="30000" dirty="0">
                          <a:latin typeface="Gotham HTF"/>
                        </a:rPr>
                        <a:t>-308</a:t>
                      </a:r>
                      <a:r>
                        <a:rPr lang="pt-BR" sz="2000" dirty="0">
                          <a:latin typeface="Gotham HTF"/>
                        </a:rPr>
                        <a:t> a 1,7 x 10</a:t>
                      </a:r>
                      <a:r>
                        <a:rPr lang="pt-BR" sz="2000" baseline="30000" dirty="0">
                          <a:latin typeface="Gotham HTF"/>
                        </a:rPr>
                        <a:t>308</a:t>
                      </a:r>
                      <a:r>
                        <a:rPr lang="pt-BR" sz="2000" dirty="0"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9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618B6F-0005-888B-5EFA-21578FB35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51"/>
          <a:stretch/>
        </p:blipFill>
        <p:spPr>
          <a:xfrm>
            <a:off x="413792" y="1268760"/>
            <a:ext cx="8316416" cy="23228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91E9BC-41A8-540B-B038-973897E1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2438095" cy="2438095"/>
          </a:xfrm>
          <a:prstGeom prst="rect">
            <a:avLst/>
          </a:prstGeom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261B2081-E39A-E677-7264-0E70D515281B}"/>
              </a:ext>
            </a:extLst>
          </p:cNvPr>
          <p:cNvSpPr/>
          <p:nvPr/>
        </p:nvSpPr>
        <p:spPr>
          <a:xfrm>
            <a:off x="3092814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4472C4"/>
                </a:solidFill>
                <a:latin typeface="Gotham HTF"/>
              </a:rPr>
              <a:t>Mas os tipos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Int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 e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Long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 não tinham tamanho de 2 e 4 bytes, respectivamente?</a:t>
            </a:r>
          </a:p>
        </p:txBody>
      </p:sp>
      <p:sp>
        <p:nvSpPr>
          <p:cNvPr id="24" name="Flowchart: Off-page Connector 3">
            <a:extLst>
              <a:ext uri="{FF2B5EF4-FFF2-40B4-BE49-F238E27FC236}">
                <a16:creationId xmlns:a16="http://schemas.microsoft.com/office/drawing/2014/main" id="{2CDC7356-50A9-BD81-F4BB-FEDE7876EDDE}"/>
              </a:ext>
            </a:extLst>
          </p:cNvPr>
          <p:cNvSpPr/>
          <p:nvPr/>
        </p:nvSpPr>
        <p:spPr>
          <a:xfrm>
            <a:off x="3070862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5" name="Rectangle : coins arrondis 12">
            <a:extLst>
              <a:ext uri="{FF2B5EF4-FFF2-40B4-BE49-F238E27FC236}">
                <a16:creationId xmlns:a16="http://schemas.microsoft.com/office/drawing/2014/main" id="{4717F4BD-C547-9588-92CF-0AEE60AD7B8C}"/>
              </a:ext>
            </a:extLst>
          </p:cNvPr>
          <p:cNvSpPr/>
          <p:nvPr/>
        </p:nvSpPr>
        <p:spPr>
          <a:xfrm>
            <a:off x="3070862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BE39B34-56EA-3280-644E-F94040554F63}"/>
              </a:ext>
            </a:extLst>
          </p:cNvPr>
          <p:cNvSpPr>
            <a:spLocks/>
          </p:cNvSpPr>
          <p:nvPr/>
        </p:nvSpPr>
        <p:spPr>
          <a:xfrm>
            <a:off x="4557792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9A34470-DF15-F291-48AA-135E2D5CC4BF}"/>
              </a:ext>
            </a:extLst>
          </p:cNvPr>
          <p:cNvSpPr/>
          <p:nvPr/>
        </p:nvSpPr>
        <p:spPr>
          <a:xfrm>
            <a:off x="4704719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Então por que quando rodamos o código, eles mostram </a:t>
            </a:r>
            <a:r>
              <a:rPr lang="pt-BR" sz="1400" b="1" dirty="0">
                <a:solidFill>
                  <a:srgbClr val="ED7D31"/>
                </a:solidFill>
                <a:latin typeface="Gotham HTF"/>
              </a:rPr>
              <a:t>4 e 8 bytes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?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7423B8B8-6B40-94A8-5D1A-DA37848A2229}"/>
              </a:ext>
            </a:extLst>
          </p:cNvPr>
          <p:cNvSpPr/>
          <p:nvPr/>
        </p:nvSpPr>
        <p:spPr>
          <a:xfrm>
            <a:off x="631662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Por que tudo depende da arquitetura do computador, do tipo de linguagem e do tipo de compilador!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5BAD9DB2-9FDA-4D56-7F05-3AD87FB90D5D}"/>
              </a:ext>
            </a:extLst>
          </p:cNvPr>
          <p:cNvSpPr/>
          <p:nvPr/>
        </p:nvSpPr>
        <p:spPr>
          <a:xfrm>
            <a:off x="6198894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0" name="Flowchart: Off-page Connector 13">
            <a:extLst>
              <a:ext uri="{FF2B5EF4-FFF2-40B4-BE49-F238E27FC236}">
                <a16:creationId xmlns:a16="http://schemas.microsoft.com/office/drawing/2014/main" id="{C566A467-980B-32F1-B63A-6B6BF5541C9F}"/>
              </a:ext>
            </a:extLst>
          </p:cNvPr>
          <p:cNvSpPr/>
          <p:nvPr/>
        </p:nvSpPr>
        <p:spPr>
          <a:xfrm>
            <a:off x="4693744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1" name="Flowchart: Off-page Connector 14">
            <a:extLst>
              <a:ext uri="{FF2B5EF4-FFF2-40B4-BE49-F238E27FC236}">
                <a16:creationId xmlns:a16="http://schemas.microsoft.com/office/drawing/2014/main" id="{166993BD-A7E9-7284-270A-C39BD1F5CB2A}"/>
              </a:ext>
            </a:extLst>
          </p:cNvPr>
          <p:cNvSpPr/>
          <p:nvPr/>
        </p:nvSpPr>
        <p:spPr>
          <a:xfrm>
            <a:off x="6316625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0509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9A45F8C-E645-9EDE-F21E-9D6EBD98D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62875"/>
              </p:ext>
            </p:extLst>
          </p:nvPr>
        </p:nvGraphicFramePr>
        <p:xfrm>
          <a:off x="395536" y="2167096"/>
          <a:ext cx="8280920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Inteiro com sinal de 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BC7FC68B-C6B6-BBCB-F79B-D873D23AB617}"/>
              </a:ext>
            </a:extLst>
          </p:cNvPr>
          <p:cNvSpPr/>
          <p:nvPr/>
        </p:nvSpPr>
        <p:spPr>
          <a:xfrm>
            <a:off x="409103" y="1246141"/>
            <a:ext cx="554461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1808A01-743F-7AA3-A3E8-9E255FC33B46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4" name="Rectangle 78">
              <a:extLst>
                <a:ext uri="{FF2B5EF4-FFF2-40B4-BE49-F238E27FC236}">
                  <a16:creationId xmlns:a16="http://schemas.microsoft.com/office/drawing/2014/main" id="{4F107593-2CF4-3D2F-3000-CD2575827D56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2000" kern="1200" dirty="0">
                  <a:solidFill>
                    <a:schemeClr val="tx1"/>
                  </a:solidFill>
                  <a:latin typeface="Gotham HTF"/>
                </a:rPr>
                <a:t>Dependendo do compilador, também podemos definir variáveis </a:t>
              </a:r>
              <a:r>
                <a:rPr lang="pt-BR" sz="2000" b="1" kern="1200" dirty="0">
                  <a:solidFill>
                    <a:schemeClr val="tx1"/>
                  </a:solidFill>
                  <a:latin typeface="Gotham HTF"/>
                </a:rPr>
                <a:t>inteiras de tamanhos diferentes</a:t>
              </a:r>
              <a:r>
                <a:rPr lang="pt-BR" sz="2000" kern="1200" dirty="0">
                  <a:solidFill>
                    <a:schemeClr val="tx1"/>
                  </a:solidFill>
                  <a:latin typeface="Gotham HTF"/>
                </a:rPr>
                <a:t>: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7BA43FCE-B4DE-C95C-001E-70E8ABC27DD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6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Booleanas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2E6E6A9-6936-4FAC-9B4F-E846C9000C25}"/>
              </a:ext>
            </a:extLst>
          </p:cNvPr>
          <p:cNvGrpSpPr/>
          <p:nvPr/>
        </p:nvGrpSpPr>
        <p:grpSpPr>
          <a:xfrm>
            <a:off x="467544" y="908720"/>
            <a:ext cx="8228545" cy="1016416"/>
            <a:chOff x="638716" y="4855465"/>
            <a:chExt cx="10971393" cy="1490743"/>
          </a:xfrm>
        </p:grpSpPr>
        <p:sp>
          <p:nvSpPr>
            <p:cNvPr id="3" name="Rectangle 57">
              <a:extLst>
                <a:ext uri="{FF2B5EF4-FFF2-40B4-BE49-F238E27FC236}">
                  <a16:creationId xmlns:a16="http://schemas.microsoft.com/office/drawing/2014/main" id="{2B1FF9E1-758A-A9D1-E9E9-1152EC3F7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Lógica / booleana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Verdadeiro ou falso;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true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”, “false,” “TRUE”, “FALSE”.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Algumas linguagens atribuem falso ao valor 0 e verdadeiro a qualquer outro valor diferente de 0</a:t>
              </a:r>
            </a:p>
          </p:txBody>
        </p:sp>
        <p:sp>
          <p:nvSpPr>
            <p:cNvPr id="4" name="Pentagon 33">
              <a:extLst>
                <a:ext uri="{FF2B5EF4-FFF2-40B4-BE49-F238E27FC236}">
                  <a16:creationId xmlns:a16="http://schemas.microsoft.com/office/drawing/2014/main" id="{C5EF496C-662F-9C9A-58F6-8C235E492605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59C689A-7900-266F-F589-12A5C370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/>
          <a:stretch/>
        </p:blipFill>
        <p:spPr>
          <a:xfrm>
            <a:off x="125760" y="3356992"/>
            <a:ext cx="8892480" cy="276099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BD09866-9EEE-96F6-ABDE-20948D94B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4986"/>
              </p:ext>
            </p:extLst>
          </p:nvPr>
        </p:nvGraphicFramePr>
        <p:xfrm>
          <a:off x="467544" y="2204472"/>
          <a:ext cx="8228545" cy="79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1274744095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1002663998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295321862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 na RAM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85332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145B"/>
                          </a:solidFill>
                          <a:latin typeface="Gotham HTF"/>
                        </a:rPr>
                        <a:t>Bool</a:t>
                      </a:r>
                      <a:r>
                        <a:rPr lang="pt-BR" sz="2000" dirty="0">
                          <a:latin typeface="Gotham HTF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ou 1 (False ou </a:t>
                      </a:r>
                      <a:r>
                        <a:rPr lang="pt-BR" sz="2000" dirty="0" err="1">
                          <a:latin typeface="Gotham HTF"/>
                        </a:rPr>
                        <a:t>True</a:t>
                      </a:r>
                      <a:r>
                        <a:rPr lang="pt-BR" sz="2000" dirty="0">
                          <a:latin typeface="Gotham HTF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78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43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3BF5FDA-D9FE-79FD-BE17-01ECF6FB7BC1}"/>
              </a:ext>
            </a:extLst>
          </p:cNvPr>
          <p:cNvGrpSpPr/>
          <p:nvPr/>
        </p:nvGrpSpPr>
        <p:grpSpPr>
          <a:xfrm>
            <a:off x="519918" y="980728"/>
            <a:ext cx="8228546" cy="1018294"/>
            <a:chOff x="638714" y="3080502"/>
            <a:chExt cx="10971395" cy="1493498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416C00C1-7F43-C138-16A2-BE708D56A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Caracteres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(char): Símbolos que não contém números, como nomes;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 ‘a’, ‘b’, ‘$’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20328982-5929-9D11-026E-1F990F94D01D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0C71E7D-130E-E8E9-AFBC-B7794BE8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37206"/>
              </p:ext>
            </p:extLst>
          </p:nvPr>
        </p:nvGraphicFramePr>
        <p:xfrm>
          <a:off x="519919" y="2132072"/>
          <a:ext cx="8228545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1373049414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1475799606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3044988544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8774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-128 a 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21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44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61AECEAC-BA53-F41D-0529-58FCE497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2438095" cy="243809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E0F5616-9EF9-E353-C5BF-5D184D0F9CCF}"/>
              </a:ext>
            </a:extLst>
          </p:cNvPr>
          <p:cNvSpPr/>
          <p:nvPr/>
        </p:nvSpPr>
        <p:spPr>
          <a:xfrm>
            <a:off x="3092814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MAS ESPERA AI DE NOVO!</a:t>
            </a:r>
          </a:p>
        </p:txBody>
      </p:sp>
      <p:sp>
        <p:nvSpPr>
          <p:cNvPr id="10" name="Flowchart: Off-page Connector 3">
            <a:extLst>
              <a:ext uri="{FF2B5EF4-FFF2-40B4-BE49-F238E27FC236}">
                <a16:creationId xmlns:a16="http://schemas.microsoft.com/office/drawing/2014/main" id="{4ECECC8D-BBE6-675E-0F46-57B648EE493B}"/>
              </a:ext>
            </a:extLst>
          </p:cNvPr>
          <p:cNvSpPr/>
          <p:nvPr/>
        </p:nvSpPr>
        <p:spPr>
          <a:xfrm>
            <a:off x="3070862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1" name="Rectangle : coins arrondis 12">
            <a:extLst>
              <a:ext uri="{FF2B5EF4-FFF2-40B4-BE49-F238E27FC236}">
                <a16:creationId xmlns:a16="http://schemas.microsoft.com/office/drawing/2014/main" id="{A0CB268E-CA7F-2585-6FB9-AE72CFFAFF1C}"/>
              </a:ext>
            </a:extLst>
          </p:cNvPr>
          <p:cNvSpPr/>
          <p:nvPr/>
        </p:nvSpPr>
        <p:spPr>
          <a:xfrm>
            <a:off x="3070862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3D8FD2C-D79C-2B5D-4A36-1FE96CC659DA}"/>
              </a:ext>
            </a:extLst>
          </p:cNvPr>
          <p:cNvSpPr>
            <a:spLocks/>
          </p:cNvSpPr>
          <p:nvPr/>
        </p:nvSpPr>
        <p:spPr>
          <a:xfrm>
            <a:off x="4557792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1372532-928C-BDBA-7F83-7CAA5F2C128F}"/>
              </a:ext>
            </a:extLst>
          </p:cNvPr>
          <p:cNvSpPr/>
          <p:nvPr/>
        </p:nvSpPr>
        <p:spPr>
          <a:xfrm>
            <a:off x="4704719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Char e </a:t>
            </a:r>
            <a:r>
              <a:rPr lang="pt-BR" sz="1400" dirty="0" err="1">
                <a:solidFill>
                  <a:srgbClr val="ED7D31"/>
                </a:solidFill>
                <a:latin typeface="Gotham HTF"/>
              </a:rPr>
              <a:t>Unsigned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 Char não eram </a:t>
            </a:r>
            <a:r>
              <a:rPr lang="pt-BR" sz="1400" b="1" dirty="0">
                <a:solidFill>
                  <a:srgbClr val="ED7D31"/>
                </a:solidFill>
                <a:latin typeface="Gotham HTF"/>
              </a:rPr>
              <a:t>VARIÁVEIS NUMÉRICAS?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B863E77-CD4F-CD9D-D107-17CD6A52C880}"/>
              </a:ext>
            </a:extLst>
          </p:cNvPr>
          <p:cNvSpPr/>
          <p:nvPr/>
        </p:nvSpPr>
        <p:spPr>
          <a:xfrm>
            <a:off x="631662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Por definição, SIM! Mas lembram da </a:t>
            </a:r>
            <a:r>
              <a:rPr lang="pt-BR" sz="1400" b="1" dirty="0">
                <a:solidFill>
                  <a:srgbClr val="ED265B"/>
                </a:solidFill>
                <a:latin typeface="Gotham HTF"/>
              </a:rPr>
              <a:t>Tabela ASCII</a:t>
            </a:r>
            <a:r>
              <a:rPr lang="pt-BR" sz="1400" dirty="0">
                <a:solidFill>
                  <a:srgbClr val="ED265B"/>
                </a:solidFill>
                <a:latin typeface="Gotham HTF"/>
              </a:rPr>
              <a:t>?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94AD6AD-5050-38A9-8909-3083CB007103}"/>
              </a:ext>
            </a:extLst>
          </p:cNvPr>
          <p:cNvSpPr/>
          <p:nvPr/>
        </p:nvSpPr>
        <p:spPr>
          <a:xfrm>
            <a:off x="6198894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6" name="Flowchart: Off-page Connector 13">
            <a:extLst>
              <a:ext uri="{FF2B5EF4-FFF2-40B4-BE49-F238E27FC236}">
                <a16:creationId xmlns:a16="http://schemas.microsoft.com/office/drawing/2014/main" id="{FC397221-9F84-5339-8CFA-8EA03CE38528}"/>
              </a:ext>
            </a:extLst>
          </p:cNvPr>
          <p:cNvSpPr/>
          <p:nvPr/>
        </p:nvSpPr>
        <p:spPr>
          <a:xfrm>
            <a:off x="4693744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7" name="Flowchart: Off-page Connector 14">
            <a:extLst>
              <a:ext uri="{FF2B5EF4-FFF2-40B4-BE49-F238E27FC236}">
                <a16:creationId xmlns:a16="http://schemas.microsoft.com/office/drawing/2014/main" id="{3AD693FE-DE80-BA7E-7025-893C242BED84}"/>
              </a:ext>
            </a:extLst>
          </p:cNvPr>
          <p:cNvSpPr/>
          <p:nvPr/>
        </p:nvSpPr>
        <p:spPr>
          <a:xfrm>
            <a:off x="6316625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3519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8319</TotalTime>
  <Words>2385</Words>
  <Application>Microsoft Office PowerPoint</Application>
  <PresentationFormat>Apresentação na tela (4:3)</PresentationFormat>
  <Paragraphs>267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Gotham HTF</vt:lpstr>
      <vt:lpstr>Gotham HTF Light</vt:lpstr>
      <vt:lpstr>Gotham HTF Medium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478</cp:revision>
  <dcterms:created xsi:type="dcterms:W3CDTF">2018-08-18T04:32:45Z</dcterms:created>
  <dcterms:modified xsi:type="dcterms:W3CDTF">2023-07-05T14:15:39Z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